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84" r:id="rId3"/>
    <p:sldId id="299" r:id="rId4"/>
    <p:sldId id="300" r:id="rId5"/>
    <p:sldId id="301" r:id="rId6"/>
    <p:sldId id="302" r:id="rId7"/>
    <p:sldId id="303" r:id="rId8"/>
    <p:sldId id="305" r:id="rId9"/>
    <p:sldId id="307" r:id="rId10"/>
    <p:sldId id="309" r:id="rId11"/>
    <p:sldId id="310" r:id="rId12"/>
    <p:sldId id="311" r:id="rId13"/>
    <p:sldId id="312" r:id="rId14"/>
    <p:sldId id="313" r:id="rId15"/>
    <p:sldId id="314" r:id="rId16"/>
    <p:sldId id="315" r:id="rId17"/>
    <p:sldId id="316" r:id="rId18"/>
    <p:sldId id="319" r:id="rId19"/>
    <p:sldId id="317" r:id="rId20"/>
    <p:sldId id="318" r:id="rId21"/>
    <p:sldId id="298" r:id="rId22"/>
    <p:sldId id="291" r:id="rId23"/>
    <p:sldId id="290" r:id="rId24"/>
    <p:sldId id="289" r:id="rId25"/>
    <p:sldId id="288" r:id="rId26"/>
    <p:sldId id="287" r:id="rId27"/>
    <p:sldId id="294" r:id="rId28"/>
    <p:sldId id="293" r:id="rId29"/>
    <p:sldId id="295" r:id="rId30"/>
    <p:sldId id="296" r:id="rId31"/>
    <p:sldId id="292" r:id="rId32"/>
    <p:sldId id="297" r:id="rId33"/>
    <p:sldId id="275" r:id="rId34"/>
    <p:sldId id="257" r:id="rId35"/>
    <p:sldId id="259" r:id="rId36"/>
    <p:sldId id="260" r:id="rId37"/>
    <p:sldId id="262" r:id="rId38"/>
    <p:sldId id="263" r:id="rId39"/>
    <p:sldId id="270" r:id="rId40"/>
    <p:sldId id="277" r:id="rId41"/>
    <p:sldId id="278" r:id="rId42"/>
    <p:sldId id="279" r:id="rId43"/>
    <p:sldId id="280" r:id="rId44"/>
    <p:sldId id="281" r:id="rId45"/>
    <p:sldId id="282" r:id="rId46"/>
    <p:sldId id="283" r:id="rId4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30431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F9246067-4D09-483D-9E82-84B8B0661A09}" type="datetimeFigureOut">
              <a:rPr lang="tr-TR" smtClean="0"/>
              <a:t>6.05.2024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5476261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28832110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792620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1308101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287605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8609313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386740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3180400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8513003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9246067-4D09-483D-9E82-84B8B0661A09}" type="datetimeFigureOut">
              <a:rPr lang="tr-TR" smtClean="0"/>
              <a:t>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3102437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F9246067-4D09-483D-9E82-84B8B0661A09}" type="datetimeFigureOut">
              <a:rPr lang="tr-TR" smtClean="0"/>
              <a:t>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1067522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9246067-4D09-483D-9E82-84B8B0661A09}" type="datetimeFigureOut">
              <a:rPr lang="tr-TR" smtClean="0"/>
              <a:t>6.05.2024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24416771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F9246067-4D09-483D-9E82-84B8B0661A09}" type="datetimeFigureOut">
              <a:rPr lang="tr-TR" smtClean="0"/>
              <a:t>6.05.2024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23032223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46067-4D09-483D-9E82-84B8B0661A09}" type="datetimeFigureOut">
              <a:rPr lang="tr-TR" smtClean="0"/>
              <a:t>6.05.2024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11968538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9246067-4D09-483D-9E82-84B8B0661A09}" type="datetimeFigureOut">
              <a:rPr lang="tr-TR" smtClean="0"/>
              <a:t>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2996087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9246067-4D09-483D-9E82-84B8B0661A09}" type="datetimeFigureOut">
              <a:rPr lang="tr-TR" smtClean="0"/>
              <a:t>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B511E4C-6C8D-4173-9E34-528CB0F8B242}" type="slidenum">
              <a:rPr lang="tr-TR" smtClean="0"/>
              <a:t>‹#›</a:t>
            </a:fld>
            <a:endParaRPr lang="tr-TR"/>
          </a:p>
        </p:txBody>
      </p:sp>
    </p:spTree>
    <p:extLst>
      <p:ext uri="{BB962C8B-B14F-4D97-AF65-F5344CB8AC3E}">
        <p14:creationId xmlns:p14="http://schemas.microsoft.com/office/powerpoint/2010/main" val="6917103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9246067-4D09-483D-9E82-84B8B0661A09}" type="datetimeFigureOut">
              <a:rPr lang="tr-TR" smtClean="0"/>
              <a:t>6.05.2024</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B511E4C-6C8D-4173-9E34-528CB0F8B242}" type="slidenum">
              <a:rPr lang="tr-TR" smtClean="0"/>
              <a:t>‹#›</a:t>
            </a:fld>
            <a:endParaRPr lang="tr-TR"/>
          </a:p>
        </p:txBody>
      </p:sp>
    </p:spTree>
    <p:extLst>
      <p:ext uri="{BB962C8B-B14F-4D97-AF65-F5344CB8AC3E}">
        <p14:creationId xmlns:p14="http://schemas.microsoft.com/office/powerpoint/2010/main" val="397962485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9.jpe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684211" y="1860607"/>
            <a:ext cx="8426837" cy="1983260"/>
          </a:xfrm>
        </p:spPr>
        <p:txBody>
          <a:bodyPr>
            <a:noAutofit/>
          </a:bodyPr>
          <a:lstStyle/>
          <a:p>
            <a:pPr algn="ctr"/>
            <a:r>
              <a:rPr lang="tr-TR" sz="4400" b="1" dirty="0" smtClean="0">
                <a:solidFill>
                  <a:srgbClr val="002060"/>
                </a:solidFill>
                <a:latin typeface="Times New Roman" panose="02020603050405020304" pitchFamily="18" charset="0"/>
                <a:cs typeface="Times New Roman" panose="02020603050405020304" pitchFamily="18" charset="0"/>
              </a:rPr>
              <a:t>BOZOVA 75. YIL MESLEKİ VE TEKNİK ANADOLU LİSESİ </a:t>
            </a:r>
            <a:r>
              <a:rPr lang="tr-TR" sz="4400" b="1" dirty="0" smtClean="0">
                <a:latin typeface="Times New Roman" panose="02020603050405020304" pitchFamily="18" charset="0"/>
                <a:cs typeface="Times New Roman" panose="02020603050405020304" pitchFamily="18" charset="0"/>
              </a:rPr>
              <a:t/>
            </a:r>
            <a:br>
              <a:rPr lang="tr-TR" sz="4400" b="1" dirty="0" smtClean="0">
                <a:latin typeface="Times New Roman" panose="02020603050405020304" pitchFamily="18" charset="0"/>
                <a:cs typeface="Times New Roman" panose="02020603050405020304" pitchFamily="18" charset="0"/>
              </a:rPr>
            </a:br>
            <a:endParaRPr lang="tr-TR" sz="4400" b="1" dirty="0">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a:xfrm>
            <a:off x="2747555" y="3577096"/>
            <a:ext cx="4176113" cy="917603"/>
          </a:xfrm>
        </p:spPr>
        <p:txBody>
          <a:bodyPr>
            <a:noAutofit/>
          </a:bodyPr>
          <a:lstStyle/>
          <a:p>
            <a:r>
              <a:rPr lang="tr-TR" sz="2800" b="1" dirty="0" smtClean="0">
                <a:solidFill>
                  <a:schemeClr val="accent6"/>
                </a:solidFill>
                <a:latin typeface="Times New Roman" panose="02020603050405020304" pitchFamily="18" charset="0"/>
                <a:cs typeface="Times New Roman" panose="02020603050405020304" pitchFamily="18" charset="0"/>
              </a:rPr>
              <a:t>BÖLÜM TANITIMLARI</a:t>
            </a:r>
            <a:endParaRPr lang="tr-TR" sz="2800" b="1" dirty="0">
              <a:solidFill>
                <a:schemeClr val="accent6"/>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52" y="267499"/>
            <a:ext cx="1401077" cy="14010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198856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Yüksek Öğretim Programları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graphicFrame>
        <p:nvGraphicFramePr>
          <p:cNvPr id="10" name="İçerik Yer Tutucusu 3"/>
          <p:cNvGraphicFramePr>
            <a:graphicFrameLocks/>
          </p:cNvGraphicFramePr>
          <p:nvPr>
            <p:extLst>
              <p:ext uri="{D42A27DB-BD31-4B8C-83A1-F6EECF244321}">
                <p14:modId xmlns:p14="http://schemas.microsoft.com/office/powerpoint/2010/main" val="1195326610"/>
              </p:ext>
            </p:extLst>
          </p:nvPr>
        </p:nvGraphicFramePr>
        <p:xfrm>
          <a:off x="1067979" y="1626949"/>
          <a:ext cx="10056043" cy="4963768"/>
        </p:xfrm>
        <a:graphic>
          <a:graphicData uri="http://schemas.openxmlformats.org/drawingml/2006/table">
            <a:tbl>
              <a:tblPr firstRow="1">
                <a:tableStyleId>{3C2FFA5D-87B4-456A-9821-1D502468CF0F}</a:tableStyleId>
              </a:tblPr>
              <a:tblGrid>
                <a:gridCol w="2826514"/>
                <a:gridCol w="4862339"/>
                <a:gridCol w="2367190"/>
              </a:tblGrid>
              <a:tr h="295359">
                <a:tc>
                  <a:txBody>
                    <a:bodyPr/>
                    <a:lstStyle/>
                    <a:p>
                      <a:pPr algn="ctr"/>
                      <a:r>
                        <a:rPr lang="tr-TR" sz="1800" kern="1200" dirty="0">
                          <a:effectLst/>
                        </a:rPr>
                        <a:t>Bilişim Teknolojileri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Öğretim Programları</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Öğretim süresi</a:t>
                      </a:r>
                      <a:endParaRPr lang="tr-TR" sz="1800" kern="1200" dirty="0">
                        <a:solidFill>
                          <a:schemeClr val="bg1"/>
                        </a:solidFill>
                        <a:effectLst/>
                        <a:latin typeface="+mn-lt"/>
                        <a:ea typeface="+mn-ea"/>
                        <a:cs typeface="+mn-cs"/>
                      </a:endParaRPr>
                    </a:p>
                  </a:txBody>
                  <a:tcPr marL="41581" marR="41581" marT="20791" marB="20791" anchor="ctr"/>
                </a:tc>
              </a:tr>
              <a:tr h="332131">
                <a:tc rowSpan="13">
                  <a:txBody>
                    <a:bodyPr/>
                    <a:lstStyle/>
                    <a:p>
                      <a:r>
                        <a:rPr lang="tr-TR" sz="1800" kern="1200" dirty="0">
                          <a:effectLst/>
                        </a:rPr>
                        <a:t>LİSANS</a:t>
                      </a:r>
                      <a:endParaRPr lang="tr-TR" sz="1800" kern="1200" dirty="0">
                        <a:solidFill>
                          <a:schemeClr val="bg1"/>
                        </a:solidFill>
                        <a:effectLst/>
                        <a:latin typeface="+mn-lt"/>
                        <a:ea typeface="+mn-ea"/>
                        <a:cs typeface="+mn-cs"/>
                      </a:endParaRPr>
                    </a:p>
                  </a:txBody>
                  <a:tcPr marL="41581" marR="41581" marT="20791" marB="20791" anchor="ctr"/>
                </a:tc>
                <a:tc>
                  <a:txBody>
                    <a:bodyPr/>
                    <a:lstStyle/>
                    <a:p>
                      <a:r>
                        <a:rPr lang="tr-TR" sz="1800" kern="1200" dirty="0">
                          <a:effectLst/>
                        </a:rPr>
                        <a:t>Adli Bilişim Mühendisliği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295359">
                <a:tc vMerge="1">
                  <a:txBody>
                    <a:bodyPr/>
                    <a:lstStyle/>
                    <a:p>
                      <a:endParaRPr lang="tr-TR"/>
                    </a:p>
                  </a:txBody>
                  <a:tcPr/>
                </a:tc>
                <a:tc>
                  <a:txBody>
                    <a:bodyPr/>
                    <a:lstStyle/>
                    <a:p>
                      <a:r>
                        <a:rPr lang="tr-TR" sz="1800" kern="1200" dirty="0">
                          <a:effectLst/>
                        </a:rPr>
                        <a:t>Bilgisayar Mühendisliği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332131">
                <a:tc vMerge="1">
                  <a:txBody>
                    <a:bodyPr/>
                    <a:lstStyle/>
                    <a:p>
                      <a:endParaRPr lang="tr-TR"/>
                    </a:p>
                  </a:txBody>
                  <a:tcPr/>
                </a:tc>
                <a:tc>
                  <a:txBody>
                    <a:bodyPr/>
                    <a:lstStyle/>
                    <a:p>
                      <a:r>
                        <a:rPr lang="tr-TR" sz="1800" kern="1200" dirty="0">
                          <a:effectLst/>
                        </a:rPr>
                        <a:t>Bilişim Sistemleri </a:t>
                      </a:r>
                      <a:r>
                        <a:rPr lang="tr-TR" sz="1800" kern="1200" dirty="0" err="1" smtClean="0">
                          <a:effectLst/>
                        </a:rPr>
                        <a:t>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332131">
                <a:tc vMerge="1">
                  <a:txBody>
                    <a:bodyPr/>
                    <a:lstStyle/>
                    <a:p>
                      <a:endParaRPr lang="tr-TR"/>
                    </a:p>
                  </a:txBody>
                  <a:tcPr/>
                </a:tc>
                <a:tc>
                  <a:txBody>
                    <a:bodyPr/>
                    <a:lstStyle/>
                    <a:p>
                      <a:r>
                        <a:rPr lang="tr-TR" sz="1800" kern="1200" dirty="0">
                          <a:effectLst/>
                        </a:rPr>
                        <a:t>Biyomedikal Mühendisliği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332131">
                <a:tc vMerge="1">
                  <a:txBody>
                    <a:bodyPr/>
                    <a:lstStyle/>
                    <a:p>
                      <a:endParaRPr lang="tr-TR"/>
                    </a:p>
                  </a:txBody>
                  <a:tcPr/>
                </a:tc>
                <a:tc>
                  <a:txBody>
                    <a:bodyPr/>
                    <a:lstStyle/>
                    <a:p>
                      <a:r>
                        <a:rPr lang="tr-TR" sz="1800" kern="1200" dirty="0">
                          <a:effectLst/>
                        </a:rPr>
                        <a:t>Elektrik-Elektronik Mühendisliği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295359">
                <a:tc vMerge="1">
                  <a:txBody>
                    <a:bodyPr/>
                    <a:lstStyle/>
                    <a:p>
                      <a:endParaRPr lang="tr-TR"/>
                    </a:p>
                  </a:txBody>
                  <a:tcPr/>
                </a:tc>
                <a:tc>
                  <a:txBody>
                    <a:bodyPr/>
                    <a:lstStyle/>
                    <a:p>
                      <a:r>
                        <a:rPr lang="tr-TR" sz="1800" kern="1200" dirty="0">
                          <a:effectLst/>
                        </a:rPr>
                        <a:t>Yazılım Mühendisliği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295359">
                <a:tc vMerge="1">
                  <a:txBody>
                    <a:bodyPr/>
                    <a:lstStyle/>
                    <a:p>
                      <a:endParaRPr lang="tr-TR"/>
                    </a:p>
                  </a:txBody>
                  <a:tcPr/>
                </a:tc>
                <a:tc>
                  <a:txBody>
                    <a:bodyPr/>
                    <a:lstStyle/>
                    <a:p>
                      <a:r>
                        <a:rPr lang="tr-TR" sz="1800" kern="1200" dirty="0">
                          <a:effectLst/>
                        </a:rPr>
                        <a:t>Basım Teknolojileri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a:effectLst/>
                        </a:rPr>
                        <a:t>4</a:t>
                      </a:r>
                      <a:endParaRPr lang="tr-TR" sz="1800" kern="1200">
                        <a:solidFill>
                          <a:schemeClr val="bg1"/>
                        </a:solidFill>
                        <a:effectLst/>
                        <a:latin typeface="+mn-lt"/>
                        <a:ea typeface="+mn-ea"/>
                        <a:cs typeface="+mn-cs"/>
                      </a:endParaRPr>
                    </a:p>
                  </a:txBody>
                  <a:tcPr marL="41581" marR="41581" marT="20791" marB="20791" anchor="ctr"/>
                </a:tc>
              </a:tr>
              <a:tr h="485348">
                <a:tc vMerge="1">
                  <a:txBody>
                    <a:bodyPr/>
                    <a:lstStyle/>
                    <a:p>
                      <a:endParaRPr lang="tr-TR"/>
                    </a:p>
                  </a:txBody>
                  <a:tcPr/>
                </a:tc>
                <a:tc>
                  <a:txBody>
                    <a:bodyPr/>
                    <a:lstStyle/>
                    <a:p>
                      <a:r>
                        <a:rPr lang="tr-TR" sz="1800" kern="1200" dirty="0">
                          <a:effectLst/>
                        </a:rPr>
                        <a:t>Bilgisayar Teknolojisi ve Bilişim Sistemleri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295359">
                <a:tc vMerge="1">
                  <a:txBody>
                    <a:bodyPr/>
                    <a:lstStyle/>
                    <a:p>
                      <a:endParaRPr lang="tr-TR"/>
                    </a:p>
                  </a:txBody>
                  <a:tcPr/>
                </a:tc>
                <a:tc>
                  <a:txBody>
                    <a:bodyPr/>
                    <a:lstStyle/>
                    <a:p>
                      <a:r>
                        <a:rPr lang="tr-TR" sz="1800" kern="1200" dirty="0">
                          <a:effectLst/>
                        </a:rPr>
                        <a:t>Dijital Oyun Tasarımı</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295359">
                <a:tc vMerge="1">
                  <a:txBody>
                    <a:bodyPr/>
                    <a:lstStyle/>
                    <a:p>
                      <a:endParaRPr lang="tr-TR"/>
                    </a:p>
                  </a:txBody>
                  <a:tcPr/>
                </a:tc>
                <a:tc>
                  <a:txBody>
                    <a:bodyPr/>
                    <a:lstStyle/>
                    <a:p>
                      <a:r>
                        <a:rPr lang="tr-TR" sz="1800" kern="1200" dirty="0">
                          <a:effectLst/>
                        </a:rPr>
                        <a:t>İşletme Bilgi Yönetimi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332131">
                <a:tc vMerge="1">
                  <a:txBody>
                    <a:bodyPr/>
                    <a:lstStyle/>
                    <a:p>
                      <a:endParaRPr lang="tr-TR"/>
                    </a:p>
                  </a:txBody>
                  <a:tcPr/>
                </a:tc>
                <a:tc>
                  <a:txBody>
                    <a:bodyPr/>
                    <a:lstStyle/>
                    <a:p>
                      <a:r>
                        <a:rPr lang="tr-TR" sz="1800" kern="1200" dirty="0">
                          <a:effectLst/>
                        </a:rPr>
                        <a:t>Yönetim Bilişim Sistemleri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551841">
                <a:tc vMerge="1">
                  <a:txBody>
                    <a:bodyPr/>
                    <a:lstStyle/>
                    <a:p>
                      <a:endParaRPr lang="tr-TR"/>
                    </a:p>
                  </a:txBody>
                  <a:tcPr/>
                </a:tc>
                <a:tc>
                  <a:txBody>
                    <a:bodyPr/>
                    <a:lstStyle/>
                    <a:p>
                      <a:r>
                        <a:rPr lang="tr-TR" sz="1800" kern="1200" dirty="0">
                          <a:effectLst/>
                        </a:rPr>
                        <a:t>Bilgisayar ve Öğretim Teknolojileri Öğretmenliği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r h="332131">
                <a:tc vMerge="1">
                  <a:txBody>
                    <a:bodyPr/>
                    <a:lstStyle/>
                    <a:p>
                      <a:endParaRPr lang="tr-TR"/>
                    </a:p>
                  </a:txBody>
                  <a:tcPr/>
                </a:tc>
                <a:tc>
                  <a:txBody>
                    <a:bodyPr/>
                    <a:lstStyle/>
                    <a:p>
                      <a:r>
                        <a:rPr lang="tr-TR" sz="1800" kern="1200" dirty="0">
                          <a:effectLst/>
                        </a:rPr>
                        <a:t>Sivil Hava Ulaştırma İşletmenliği</a:t>
                      </a:r>
                      <a:endParaRPr lang="tr-TR" sz="1800" kern="1200" dirty="0">
                        <a:solidFill>
                          <a:schemeClr val="bg1"/>
                        </a:solidFill>
                        <a:effectLst/>
                        <a:latin typeface="+mn-lt"/>
                        <a:ea typeface="+mn-ea"/>
                        <a:cs typeface="+mn-cs"/>
                      </a:endParaRPr>
                    </a:p>
                  </a:txBody>
                  <a:tcPr marL="41581" marR="41581" marT="20791" marB="20791" anchor="ctr"/>
                </a:tc>
                <a:tc>
                  <a:txBody>
                    <a:bodyPr/>
                    <a:lstStyle/>
                    <a:p>
                      <a:pPr algn="ctr"/>
                      <a:r>
                        <a:rPr lang="tr-TR" sz="1800" kern="1200" dirty="0">
                          <a:effectLst/>
                        </a:rPr>
                        <a:t>4</a:t>
                      </a:r>
                      <a:endParaRPr lang="tr-TR" sz="1800" kern="1200" dirty="0">
                        <a:solidFill>
                          <a:schemeClr val="bg1"/>
                        </a:solidFill>
                        <a:effectLst/>
                        <a:latin typeface="+mn-lt"/>
                        <a:ea typeface="+mn-ea"/>
                        <a:cs typeface="+mn-cs"/>
                      </a:endParaRPr>
                    </a:p>
                  </a:txBody>
                  <a:tcPr marL="41581" marR="41581" marT="20791" marB="20791" anchor="ctr"/>
                </a:tc>
              </a:tr>
            </a:tbl>
          </a:graphicData>
        </a:graphic>
      </p:graphicFrame>
    </p:spTree>
    <p:extLst>
      <p:ext uri="{BB962C8B-B14F-4D97-AF65-F5344CB8AC3E}">
        <p14:creationId xmlns:p14="http://schemas.microsoft.com/office/powerpoint/2010/main" val="280124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1333150" y="2003177"/>
            <a:ext cx="3639118" cy="2523768"/>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Dünya’nın </a:t>
            </a:r>
            <a:r>
              <a:rPr lang="tr-TR" sz="2000" b="1" dirty="0">
                <a:solidFill>
                  <a:schemeClr val="bg1"/>
                </a:solidFill>
                <a:latin typeface="Times New Roman" panose="02020603050405020304" pitchFamily="18" charset="0"/>
                <a:cs typeface="Times New Roman" panose="02020603050405020304" pitchFamily="18" charset="0"/>
              </a:rPr>
              <a:t>en değerli 10 </a:t>
            </a:r>
            <a:r>
              <a:rPr lang="tr-TR" sz="2000" dirty="0">
                <a:solidFill>
                  <a:schemeClr val="bg1"/>
                </a:solidFill>
                <a:latin typeface="Times New Roman" panose="02020603050405020304" pitchFamily="18" charset="0"/>
                <a:cs typeface="Times New Roman" panose="02020603050405020304" pitchFamily="18" charset="0"/>
              </a:rPr>
              <a:t>şirketi arasında 7 tane </a:t>
            </a:r>
            <a:r>
              <a:rPr lang="tr-TR" sz="2000" b="1" dirty="0">
                <a:solidFill>
                  <a:schemeClr val="bg1"/>
                </a:solidFill>
                <a:latin typeface="Times New Roman" panose="02020603050405020304" pitchFamily="18" charset="0"/>
                <a:cs typeface="Times New Roman" panose="02020603050405020304" pitchFamily="18" charset="0"/>
              </a:rPr>
              <a:t>bilişim şirketi </a:t>
            </a:r>
            <a:r>
              <a:rPr lang="tr-TR" sz="2000" dirty="0">
                <a:solidFill>
                  <a:schemeClr val="bg1"/>
                </a:solidFill>
                <a:latin typeface="Times New Roman" panose="02020603050405020304" pitchFamily="18" charset="0"/>
                <a:cs typeface="Times New Roman" panose="02020603050405020304" pitchFamily="18" charset="0"/>
              </a:rPr>
              <a:t>bulunmaktadır.</a:t>
            </a:r>
          </a:p>
          <a:p>
            <a:endParaRPr lang="tr-TR" sz="2000" dirty="0">
              <a:solidFill>
                <a:schemeClr val="bg1"/>
              </a:solidFill>
              <a:latin typeface="Times New Roman" panose="02020603050405020304" pitchFamily="18" charset="0"/>
              <a:cs typeface="Times New Roman" panose="02020603050405020304" pitchFamily="18" charset="0"/>
            </a:endParaRPr>
          </a:p>
          <a:p>
            <a:r>
              <a:rPr lang="tr-TR" sz="2000" dirty="0">
                <a:solidFill>
                  <a:schemeClr val="bg1"/>
                </a:solidFill>
                <a:latin typeface="Times New Roman" panose="02020603050405020304" pitchFamily="18" charset="0"/>
                <a:cs typeface="Times New Roman" panose="02020603050405020304" pitchFamily="18" charset="0"/>
              </a:rPr>
              <a:t>Bunlardan bazıları şunlardır; Apple, Microsoft,  Amazon, Facebook, </a:t>
            </a:r>
            <a:r>
              <a:rPr lang="tr-TR" sz="2000" dirty="0" err="1">
                <a:solidFill>
                  <a:schemeClr val="bg1"/>
                </a:solidFill>
                <a:latin typeface="Times New Roman" panose="02020603050405020304" pitchFamily="18" charset="0"/>
                <a:cs typeface="Times New Roman" panose="02020603050405020304" pitchFamily="18" charset="0"/>
              </a:rPr>
              <a:t>Alphabet</a:t>
            </a:r>
            <a:r>
              <a:rPr lang="tr-TR" sz="2000" dirty="0">
                <a:solidFill>
                  <a:schemeClr val="bg1"/>
                </a:solidFill>
                <a:latin typeface="Times New Roman" panose="02020603050405020304" pitchFamily="18" charset="0"/>
                <a:cs typeface="Times New Roman" panose="02020603050405020304" pitchFamily="18" charset="0"/>
              </a:rPr>
              <a:t>.</a:t>
            </a:r>
          </a:p>
          <a:p>
            <a:pPr algn="ctr"/>
            <a:endParaRPr lang="tr-TR" dirty="0"/>
          </a:p>
        </p:txBody>
      </p:sp>
      <p:sp>
        <p:nvSpPr>
          <p:cNvPr id="6" name="Metin kutusu 5"/>
          <p:cNvSpPr txBox="1"/>
          <p:nvPr/>
        </p:nvSpPr>
        <p:spPr>
          <a:xfrm>
            <a:off x="3826312" y="1128952"/>
            <a:ext cx="4539377" cy="400110"/>
          </a:xfrm>
          <a:prstGeom prst="rect">
            <a:avLst/>
          </a:prstGeom>
          <a:noFill/>
        </p:spPr>
        <p:txBody>
          <a:bodyPr wrap="square" rtlCol="0">
            <a:spAutoFit/>
          </a:bodyPr>
          <a:lstStyle/>
          <a:p>
            <a:pPr algn="ctr"/>
            <a:r>
              <a:rPr lang="tr-TR" sz="2000" b="1" u="sng" dirty="0">
                <a:solidFill>
                  <a:srgbClr val="FF0000"/>
                </a:solidFill>
                <a:latin typeface="Times New Roman" panose="02020603050405020304" pitchFamily="18" charset="0"/>
                <a:cs typeface="Times New Roman" panose="02020603050405020304" pitchFamily="18" charset="0"/>
              </a:rPr>
              <a:t>Dünyada Bilişim Teknolojileri Sektörü</a:t>
            </a:r>
            <a:endParaRPr lang="tr-TR" b="1" u="sng" dirty="0">
              <a:solidFill>
                <a:srgbClr val="FF0000"/>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35" y="5095574"/>
            <a:ext cx="3909894" cy="1180579"/>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839" y="1900752"/>
            <a:ext cx="2780711" cy="1853808"/>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8688" y="4188483"/>
            <a:ext cx="4260831" cy="907091"/>
          </a:xfrm>
          <a:prstGeom prst="rect">
            <a:avLst/>
          </a:prstGeom>
        </p:spPr>
      </p:pic>
      <p:pic>
        <p:nvPicPr>
          <p:cNvPr id="16" name="Resim 15"/>
          <p:cNvPicPr>
            <a:picLocks noChangeAspect="1"/>
          </p:cNvPicPr>
          <p:nvPr/>
        </p:nvPicPr>
        <p:blipFill rotWithShape="1">
          <a:blip r:embed="rId5">
            <a:extLst>
              <a:ext uri="{28A0092B-C50C-407E-A947-70E740481C1C}">
                <a14:useLocalDpi xmlns:a14="http://schemas.microsoft.com/office/drawing/2010/main" val="0"/>
              </a:ext>
            </a:extLst>
          </a:blip>
          <a:srcRect t="56606"/>
          <a:stretch/>
        </p:blipFill>
        <p:spPr>
          <a:xfrm>
            <a:off x="5933584" y="1999527"/>
            <a:ext cx="2857500" cy="1111857"/>
          </a:xfrm>
          <a:prstGeom prst="rect">
            <a:avLst/>
          </a:prstGeom>
        </p:spPr>
      </p:pic>
    </p:spTree>
    <p:extLst>
      <p:ext uri="{BB962C8B-B14F-4D97-AF65-F5344CB8AC3E}">
        <p14:creationId xmlns:p14="http://schemas.microsoft.com/office/powerpoint/2010/main" val="9471739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7296346" y="1388910"/>
            <a:ext cx="4678833"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çerik Yer Tutucusu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16820" y="1388910"/>
            <a:ext cx="4430593"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grpSp>
        <p:nvGrpSpPr>
          <p:cNvPr id="9" name="Grup 8"/>
          <p:cNvGrpSpPr/>
          <p:nvPr/>
        </p:nvGrpSpPr>
        <p:grpSpPr>
          <a:xfrm>
            <a:off x="4393285" y="1527142"/>
            <a:ext cx="3225144" cy="3544479"/>
            <a:chOff x="4573571" y="1527142"/>
            <a:chExt cx="3044858" cy="3544479"/>
          </a:xfrm>
        </p:grpSpPr>
        <p:sp>
          <p:nvSpPr>
            <p:cNvPr id="4" name="Patlama 1 3"/>
            <p:cNvSpPr/>
            <p:nvPr/>
          </p:nvSpPr>
          <p:spPr>
            <a:xfrm>
              <a:off x="4573571" y="1527142"/>
              <a:ext cx="3044858" cy="3544479"/>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8" name="Metin kutusu 7"/>
            <p:cNvSpPr txBox="1"/>
            <p:nvPr/>
          </p:nvSpPr>
          <p:spPr>
            <a:xfrm>
              <a:off x="5139179" y="2405050"/>
              <a:ext cx="1913642" cy="1569660"/>
            </a:xfrm>
            <a:prstGeom prst="rect">
              <a:avLst/>
            </a:prstGeom>
            <a:noFill/>
          </p:spPr>
          <p:txBody>
            <a:bodyPr wrap="square" rtlCol="0">
              <a:spAutoFit/>
            </a:bodyPr>
            <a:lstStyle/>
            <a:p>
              <a:pPr algn="ctr"/>
              <a:r>
                <a:rPr lang="tr-TR" sz="2400" dirty="0" smtClean="0">
                  <a:solidFill>
                    <a:schemeClr val="bg1"/>
                  </a:solidFill>
                  <a:latin typeface="Times New Roman" panose="02020603050405020304" pitchFamily="18" charset="0"/>
                  <a:cs typeface="Times New Roman" panose="02020603050405020304" pitchFamily="18" charset="0"/>
                </a:rPr>
                <a:t>Yenilenmiş ders içeriklerinden görüntüler</a:t>
              </a:r>
              <a:endParaRPr lang="tr-TR" sz="2000" dirty="0"/>
            </a:p>
          </p:txBody>
        </p:sp>
      </p:grpSp>
    </p:spTree>
    <p:extLst>
      <p:ext uri="{BB962C8B-B14F-4D97-AF65-F5344CB8AC3E}">
        <p14:creationId xmlns:p14="http://schemas.microsoft.com/office/powerpoint/2010/main" val="3619870609"/>
      </p:ext>
    </p:extLst>
  </p:cSld>
  <p:clrMapOvr>
    <a:masterClrMapping/>
  </p:clrMapOvr>
  <p:transition spd="slow" advTm="1087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2427372" y="1406691"/>
            <a:ext cx="7337257" cy="400110"/>
          </a:xfrm>
          <a:prstGeom prst="rect">
            <a:avLst/>
          </a:prstGeom>
          <a:noFill/>
        </p:spPr>
        <p:txBody>
          <a:bodyPr wrap="square" rtlCol="0">
            <a:spAutoFit/>
          </a:bodyPr>
          <a:lstStyle/>
          <a:p>
            <a:r>
              <a:rPr lang="tr-TR" sz="2000" dirty="0" smtClean="0">
                <a:solidFill>
                  <a:schemeClr val="bg1"/>
                </a:solidFill>
                <a:latin typeface="Times New Roman" panose="02020603050405020304" pitchFamily="18" charset="0"/>
                <a:cs typeface="Times New Roman" panose="02020603050405020304" pitchFamily="18" charset="0"/>
              </a:rPr>
              <a:t>Bilişim Teknolojileri Bölümüne ait </a:t>
            </a:r>
            <a:r>
              <a:rPr lang="tr-TR" sz="2000" b="1" dirty="0" smtClean="0">
                <a:solidFill>
                  <a:schemeClr val="bg1"/>
                </a:solidFill>
                <a:latin typeface="Times New Roman" panose="02020603050405020304" pitchFamily="18" charset="0"/>
                <a:cs typeface="Times New Roman" panose="02020603050405020304" pitchFamily="18" charset="0"/>
              </a:rPr>
              <a:t>2 adet </a:t>
            </a:r>
            <a:r>
              <a:rPr lang="tr-TR" sz="2000" dirty="0" smtClean="0">
                <a:solidFill>
                  <a:schemeClr val="bg1"/>
                </a:solidFill>
                <a:latin typeface="Times New Roman" panose="02020603050405020304" pitchFamily="18" charset="0"/>
                <a:cs typeface="Times New Roman" panose="02020603050405020304" pitchFamily="18" charset="0"/>
              </a:rPr>
              <a:t>laboratuvar bulunmaktadır.</a:t>
            </a:r>
            <a:endParaRPr lang="tr-TR" sz="2000" dirty="0">
              <a:solidFill>
                <a:schemeClr val="bg1"/>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960" y="3546883"/>
            <a:ext cx="3693137" cy="2769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81" y="2089261"/>
            <a:ext cx="3693137" cy="2769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3039" y="2089261"/>
            <a:ext cx="3693137" cy="2769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8031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755092" y="2535275"/>
            <a:ext cx="3998142" cy="1323439"/>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Okulumuzdaki elektrik elektronik teknolojileri alanına ait dal Elektrik Tesisatları ve Dağıtımı olarak belirlenmiştir.</a:t>
            </a:r>
            <a:endParaRPr lang="tr-TR" sz="2000" dirty="0">
              <a:solidFill>
                <a:schemeClr val="bg1"/>
              </a:solidFill>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555" y="1528805"/>
            <a:ext cx="5975007" cy="398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6597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263610" y="1622854"/>
            <a:ext cx="5758250" cy="2554545"/>
          </a:xfrm>
          <a:prstGeom prst="rect">
            <a:avLst/>
          </a:prstGeom>
          <a:noFill/>
        </p:spPr>
        <p:txBody>
          <a:bodyPr wrap="square" rtlCol="0">
            <a:spAutoFit/>
          </a:bodyPr>
          <a:lstStyle/>
          <a:p>
            <a:r>
              <a:rPr lang="tr-TR" sz="2000" b="1" u="sng" dirty="0">
                <a:solidFill>
                  <a:srgbClr val="FF0000"/>
                </a:solidFill>
                <a:latin typeface="Times New Roman" panose="02020603050405020304" pitchFamily="18" charset="0"/>
                <a:cs typeface="Times New Roman" panose="02020603050405020304" pitchFamily="18" charset="0"/>
              </a:rPr>
              <a:t>ELEKTRİK TESİSATLARI ve DAĞITIMI </a:t>
            </a:r>
            <a:endParaRPr lang="tr-TR" sz="2000" b="1" u="sng" dirty="0" smtClean="0">
              <a:solidFill>
                <a:srgbClr val="FF0000"/>
              </a:solidFill>
              <a:latin typeface="Times New Roman" panose="02020603050405020304" pitchFamily="18" charset="0"/>
              <a:cs typeface="Times New Roman" panose="02020603050405020304" pitchFamily="18" charset="0"/>
            </a:endParaRPr>
          </a:p>
          <a:p>
            <a:endParaRPr lang="tr-TR" sz="2000" dirty="0">
              <a:solidFill>
                <a:schemeClr val="bg1"/>
              </a:solidFill>
              <a:latin typeface="Times New Roman" panose="02020603050405020304" pitchFamily="18" charset="0"/>
              <a:cs typeface="Times New Roman" panose="02020603050405020304" pitchFamily="18" charset="0"/>
            </a:endParaRPr>
          </a:p>
          <a:p>
            <a:r>
              <a:rPr lang="tr-TR" sz="2000" dirty="0">
                <a:solidFill>
                  <a:schemeClr val="bg1"/>
                </a:solidFill>
                <a:latin typeface="Times New Roman" panose="02020603050405020304" pitchFamily="18" charset="0"/>
                <a:cs typeface="Times New Roman" panose="02020603050405020304" pitchFamily="18" charset="0"/>
              </a:rPr>
              <a:t>- Dağıtım tabloları montajını yapmak. </a:t>
            </a:r>
          </a:p>
          <a:p>
            <a:r>
              <a:rPr lang="tr-TR" sz="2000" dirty="0">
                <a:solidFill>
                  <a:schemeClr val="bg1"/>
                </a:solidFill>
                <a:latin typeface="Times New Roman" panose="02020603050405020304" pitchFamily="18" charset="0"/>
                <a:cs typeface="Times New Roman" panose="02020603050405020304" pitchFamily="18" charset="0"/>
              </a:rPr>
              <a:t>- Pano montaj hazırlığı ve malzeme montajı yapmak. </a:t>
            </a:r>
          </a:p>
          <a:p>
            <a:r>
              <a:rPr lang="tr-TR" sz="2000" dirty="0">
                <a:solidFill>
                  <a:schemeClr val="bg1"/>
                </a:solidFill>
                <a:latin typeface="Times New Roman" panose="02020603050405020304" pitchFamily="18" charset="0"/>
                <a:cs typeface="Times New Roman" panose="02020603050405020304" pitchFamily="18" charset="0"/>
              </a:rPr>
              <a:t>- Pano testini yapmak. </a:t>
            </a:r>
          </a:p>
          <a:p>
            <a:r>
              <a:rPr lang="tr-TR" sz="2000" dirty="0">
                <a:solidFill>
                  <a:schemeClr val="bg1"/>
                </a:solidFill>
                <a:latin typeface="Times New Roman" panose="02020603050405020304" pitchFamily="18" charset="0"/>
                <a:cs typeface="Times New Roman" panose="02020603050405020304" pitchFamily="18" charset="0"/>
              </a:rPr>
              <a:t>- Tesiste/Sahada Pano montajı yapmak. </a:t>
            </a:r>
          </a:p>
          <a:p>
            <a:r>
              <a:rPr lang="tr-TR" sz="2000" dirty="0">
                <a:solidFill>
                  <a:schemeClr val="bg1"/>
                </a:solidFill>
                <a:latin typeface="Times New Roman" panose="02020603050405020304" pitchFamily="18" charset="0"/>
                <a:cs typeface="Times New Roman" panose="02020603050405020304" pitchFamily="18" charset="0"/>
              </a:rPr>
              <a:t>- Topraklama ve paratoner tesisini yapmak. </a:t>
            </a:r>
          </a:p>
          <a:p>
            <a:r>
              <a:rPr lang="tr-TR" sz="2000" dirty="0">
                <a:solidFill>
                  <a:schemeClr val="bg1"/>
                </a:solidFill>
                <a:latin typeface="Times New Roman" panose="02020603050405020304" pitchFamily="18" charset="0"/>
                <a:cs typeface="Times New Roman" panose="02020603050405020304" pitchFamily="18" charset="0"/>
              </a:rPr>
              <a:t>- Dağıtım tabloları montajını yapmak.</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334" y="1333844"/>
            <a:ext cx="5988907" cy="4158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780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271843" y="1449859"/>
            <a:ext cx="6376087" cy="4093428"/>
          </a:xfrm>
          <a:prstGeom prst="rect">
            <a:avLst/>
          </a:prstGeom>
          <a:noFill/>
        </p:spPr>
        <p:txBody>
          <a:bodyPr wrap="square" rtlCol="0">
            <a:spAutoFit/>
          </a:bodyPr>
          <a:lstStyle/>
          <a:p>
            <a:r>
              <a:rPr lang="tr-TR" sz="2000" b="1" u="sng" dirty="0" smtClean="0">
                <a:solidFill>
                  <a:srgbClr val="FF0000"/>
                </a:solidFill>
                <a:latin typeface="Times New Roman" panose="02020603050405020304" pitchFamily="18" charset="0"/>
                <a:cs typeface="Times New Roman" panose="02020603050405020304" pitchFamily="18" charset="0"/>
              </a:rPr>
              <a:t>Elektrik Tesisatı ve Dağıtımı dalında kazanılan beceriler:</a:t>
            </a:r>
          </a:p>
          <a:p>
            <a:endParaRPr lang="tr-TR" sz="2000" b="1" u="sng" dirty="0" smtClean="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Aydınlatma ve priz tesisatı </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bakım onarımını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Kablolama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İç aydınlatma tesisatlarını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Dış aydınlatma tesisatlarını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Kuvvet tesis iç ve dış aydınlatmasını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Elektrik tesisat projelerini çizmek.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Elektrik tesisatını döşemek.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Kuvvet tesisatını döşemek.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Kuvvet tesisat bağlantılarını yapmak.</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Kuvvet tesis bakım onarımını yapmak.</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353" y="1260389"/>
            <a:ext cx="4114285" cy="4674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17666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246605" y="1111983"/>
            <a:ext cx="3698790" cy="400110"/>
          </a:xfrm>
          <a:prstGeom prst="rect">
            <a:avLst/>
          </a:prstGeom>
          <a:noFill/>
        </p:spPr>
        <p:txBody>
          <a:bodyPr wrap="square" rtlCol="0">
            <a:spAutoFit/>
          </a:bodyPr>
          <a:lstStyle/>
          <a:p>
            <a:r>
              <a:rPr lang="tr-TR" sz="2000" b="1" u="sng" dirty="0">
                <a:solidFill>
                  <a:srgbClr val="FF0000"/>
                </a:solidFill>
                <a:latin typeface="Times New Roman" panose="02020603050405020304" pitchFamily="18" charset="0"/>
                <a:cs typeface="Times New Roman" panose="02020603050405020304" pitchFamily="18" charset="0"/>
              </a:rPr>
              <a:t>BÖLÜMÜN AVANTAJLARI </a:t>
            </a:r>
            <a:endParaRPr lang="tr-TR" sz="2000" b="1" u="sng" dirty="0" smtClean="0">
              <a:solidFill>
                <a:srgbClr val="FF0000"/>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994" y="1126865"/>
            <a:ext cx="4064217" cy="539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108" y="2672548"/>
            <a:ext cx="5379308" cy="4034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571842" y="1656885"/>
            <a:ext cx="6842211" cy="1015663"/>
          </a:xfrm>
          <a:prstGeom prst="rect">
            <a:avLst/>
          </a:prstGeom>
          <a:noFill/>
        </p:spPr>
        <p:txBody>
          <a:bodyPr wrap="square" rtlCol="0">
            <a:spAutoFit/>
          </a:bodyPr>
          <a:lstStyle/>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Bilgisayar </a:t>
            </a:r>
            <a:r>
              <a:rPr lang="tr-TR" sz="2000" dirty="0">
                <a:solidFill>
                  <a:schemeClr val="bg1"/>
                </a:solidFill>
                <a:latin typeface="Times New Roman" panose="02020603050405020304" pitchFamily="18" charset="0"/>
                <a:cs typeface="Times New Roman" panose="02020603050405020304" pitchFamily="18" charset="0"/>
              </a:rPr>
              <a:t>kullanma becerisine sahip olma. </a:t>
            </a:r>
            <a:endParaRPr lang="tr-TR" sz="20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Elektrik Elektronik </a:t>
            </a:r>
            <a:r>
              <a:rPr lang="tr-TR" sz="2000" dirty="0">
                <a:solidFill>
                  <a:schemeClr val="bg1"/>
                </a:solidFill>
                <a:latin typeface="Times New Roman" panose="02020603050405020304" pitchFamily="18" charset="0"/>
                <a:cs typeface="Times New Roman" panose="02020603050405020304" pitchFamily="18" charset="0"/>
              </a:rPr>
              <a:t>çalışmalarında rahatlıkla fikir üretebilme. </a:t>
            </a:r>
            <a:endParaRPr lang="tr-TR" sz="20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Var </a:t>
            </a:r>
            <a:r>
              <a:rPr lang="tr-TR" sz="2000" dirty="0">
                <a:solidFill>
                  <a:schemeClr val="bg1"/>
                </a:solidFill>
                <a:latin typeface="Times New Roman" panose="02020603050405020304" pitchFamily="18" charset="0"/>
                <a:cs typeface="Times New Roman" panose="02020603050405020304" pitchFamily="18" charset="0"/>
              </a:rPr>
              <a:t>olan temel bilimlerin gelişimine katkıda bulunma. </a:t>
            </a:r>
          </a:p>
        </p:txBody>
      </p:sp>
    </p:spTree>
    <p:extLst>
      <p:ext uri="{BB962C8B-B14F-4D97-AF65-F5344CB8AC3E}">
        <p14:creationId xmlns:p14="http://schemas.microsoft.com/office/powerpoint/2010/main" val="12950988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425778" y="2581069"/>
            <a:ext cx="3422822" cy="1631216"/>
          </a:xfrm>
          <a:prstGeom prst="rect">
            <a:avLst/>
          </a:prstGeom>
          <a:noFill/>
        </p:spPr>
        <p:txBody>
          <a:bodyPr wrap="square" rtlCol="0">
            <a:spAutoFit/>
          </a:bodyPr>
          <a:lstStyle/>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Gerçek yaşam problemlerini çözebilme. </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Kendi üretimi, ihracatı ve istihdamı sağlar.</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Gelişime açık bir bölümdür.</a:t>
            </a:r>
            <a:endParaRPr lang="tr-TR" sz="2000" dirty="0">
              <a:solidFill>
                <a:schemeClr val="bg1"/>
              </a:solidFill>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4" y="1193864"/>
            <a:ext cx="3919655" cy="5093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027" y="1193864"/>
            <a:ext cx="3815985" cy="5093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Metin kutusu 7"/>
          <p:cNvSpPr txBox="1"/>
          <p:nvPr/>
        </p:nvSpPr>
        <p:spPr>
          <a:xfrm>
            <a:off x="4425778" y="1111983"/>
            <a:ext cx="3340444" cy="400110"/>
          </a:xfrm>
          <a:prstGeom prst="rect">
            <a:avLst/>
          </a:prstGeom>
          <a:noFill/>
        </p:spPr>
        <p:txBody>
          <a:bodyPr wrap="square" rtlCol="0">
            <a:spAutoFit/>
          </a:bodyPr>
          <a:lstStyle/>
          <a:p>
            <a:r>
              <a:rPr lang="tr-TR" sz="2000" b="1" u="sng" dirty="0">
                <a:solidFill>
                  <a:srgbClr val="FF0000"/>
                </a:solidFill>
                <a:latin typeface="Times New Roman" panose="02020603050405020304" pitchFamily="18" charset="0"/>
                <a:cs typeface="Times New Roman" panose="02020603050405020304" pitchFamily="18" charset="0"/>
              </a:rPr>
              <a:t>BÖLÜMÜN AVANTAJLARI </a:t>
            </a:r>
            <a:endParaRPr lang="tr-TR" sz="2000" b="1" u="sng"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828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609600" y="1145059"/>
            <a:ext cx="6441989" cy="5324535"/>
          </a:xfrm>
          <a:prstGeom prst="rect">
            <a:avLst/>
          </a:prstGeom>
          <a:noFill/>
        </p:spPr>
        <p:txBody>
          <a:bodyPr wrap="square" rtlCol="0">
            <a:spAutoFit/>
          </a:bodyPr>
          <a:lstStyle/>
          <a:p>
            <a:r>
              <a:rPr lang="tr-TR" sz="2000" b="1" u="sng" dirty="0">
                <a:solidFill>
                  <a:srgbClr val="FF0000"/>
                </a:solidFill>
                <a:latin typeface="Times New Roman" panose="02020603050405020304" pitchFamily="18" charset="0"/>
                <a:cs typeface="Times New Roman" panose="02020603050405020304" pitchFamily="18" charset="0"/>
              </a:rPr>
              <a:t>EĞİTİM </a:t>
            </a:r>
            <a:r>
              <a:rPr lang="tr-TR" sz="2000" b="1" u="sng" dirty="0" smtClean="0">
                <a:solidFill>
                  <a:srgbClr val="FF0000"/>
                </a:solidFill>
                <a:latin typeface="Times New Roman" panose="02020603050405020304" pitchFamily="18" charset="0"/>
                <a:cs typeface="Times New Roman" panose="02020603050405020304" pitchFamily="18" charset="0"/>
              </a:rPr>
              <a:t>İMKÂNLARI</a:t>
            </a:r>
          </a:p>
          <a:p>
            <a:endParaRPr lang="tr-TR" sz="2000" b="1" u="sng" dirty="0">
              <a:solidFill>
                <a:srgbClr val="FF0000"/>
              </a:solidFill>
              <a:latin typeface="Times New Roman" panose="02020603050405020304" pitchFamily="18" charset="0"/>
              <a:cs typeface="Times New Roman" panose="02020603050405020304" pitchFamily="18" charset="0"/>
            </a:endParaRPr>
          </a:p>
          <a:p>
            <a:r>
              <a:rPr lang="tr-TR" sz="2000" dirty="0">
                <a:solidFill>
                  <a:schemeClr val="bg1"/>
                </a:solidFill>
                <a:latin typeface="Times New Roman" panose="02020603050405020304" pitchFamily="18" charset="0"/>
                <a:cs typeface="Times New Roman" panose="02020603050405020304" pitchFamily="18" charset="0"/>
              </a:rPr>
              <a:t>Liseyi bitirince bölümüne en yakın okuyabileceği bölümler</a:t>
            </a:r>
            <a:r>
              <a:rPr lang="tr-TR" sz="2000" dirty="0" smtClean="0">
                <a:solidFill>
                  <a:schemeClr val="bg1"/>
                </a:solidFill>
                <a:latin typeface="Times New Roman" panose="02020603050405020304" pitchFamily="18" charset="0"/>
                <a:cs typeface="Times New Roman" panose="02020603050405020304" pitchFamily="18" charset="0"/>
              </a:rPr>
              <a:t>:</a:t>
            </a:r>
          </a:p>
          <a:p>
            <a:endParaRPr lang="tr-TR" sz="20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Biyomedikal Cihaz Teknolojisi</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Elektrik</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Elektrik-Elektronik</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Elektronik Haberleşme</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Endüstriyel Elektronik</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Endüstriyel Otomasyon</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Ev Cihazları Teknolojisi</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Hidroelektrik Santralleri</a:t>
            </a:r>
          </a:p>
          <a:p>
            <a:pPr marL="342900" indent="-342900">
              <a:buFont typeface="Arial" panose="020B0604020202020204" pitchFamily="34" charset="0"/>
              <a:buChar char="•"/>
            </a:pPr>
            <a:r>
              <a:rPr lang="tr-TR" sz="2000" dirty="0" err="1">
                <a:solidFill>
                  <a:schemeClr val="bg1"/>
                </a:solidFill>
                <a:latin typeface="Times New Roman" panose="02020603050405020304" pitchFamily="18" charset="0"/>
                <a:cs typeface="Times New Roman" panose="02020603050405020304" pitchFamily="18" charset="0"/>
              </a:rPr>
              <a:t>Mekatronik</a:t>
            </a:r>
            <a:endParaRPr lang="tr-TR" sz="20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Otomotiv</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Radyo ve Televizyon Tekniği</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Termik Santral Makineleri</a:t>
            </a: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Termik Santrallerde Enerji </a:t>
            </a:r>
            <a:r>
              <a:rPr lang="tr-TR" sz="2000" dirty="0" smtClean="0">
                <a:solidFill>
                  <a:schemeClr val="bg1"/>
                </a:solidFill>
                <a:latin typeface="Times New Roman" panose="02020603050405020304" pitchFamily="18" charset="0"/>
                <a:cs typeface="Times New Roman" panose="02020603050405020304" pitchFamily="18" charset="0"/>
              </a:rPr>
              <a:t>Üretimi</a:t>
            </a:r>
            <a:endParaRPr lang="tr-TR" sz="2000" dirty="0">
              <a:solidFill>
                <a:schemeClr val="bg1"/>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7298724" y="1145059"/>
            <a:ext cx="3443417" cy="1631216"/>
          </a:xfrm>
          <a:prstGeom prst="rect">
            <a:avLst/>
          </a:prstGeom>
          <a:noFill/>
        </p:spPr>
        <p:txBody>
          <a:bodyPr wrap="square" rtlCol="0">
            <a:spAutoFit/>
          </a:bodyPr>
          <a:lstStyle/>
          <a:p>
            <a:r>
              <a:rPr lang="tr-TR" sz="2000" b="1" u="sng" dirty="0" smtClean="0">
                <a:solidFill>
                  <a:srgbClr val="FF0000"/>
                </a:solidFill>
                <a:latin typeface="Times New Roman" panose="02020603050405020304" pitchFamily="18" charset="0"/>
                <a:cs typeface="Times New Roman" panose="02020603050405020304" pitchFamily="18" charset="0"/>
              </a:rPr>
              <a:t>Not</a:t>
            </a:r>
            <a:r>
              <a:rPr lang="tr-TR" sz="2000" b="1" u="sng" dirty="0">
                <a:solidFill>
                  <a:srgbClr val="FF0000"/>
                </a:solidFill>
                <a:latin typeface="Times New Roman" panose="02020603050405020304" pitchFamily="18" charset="0"/>
                <a:cs typeface="Times New Roman" panose="02020603050405020304" pitchFamily="18" charset="0"/>
              </a:rPr>
              <a:t>: </a:t>
            </a:r>
            <a:r>
              <a:rPr lang="tr-TR" sz="2000" dirty="0">
                <a:solidFill>
                  <a:schemeClr val="bg1"/>
                </a:solidFill>
                <a:latin typeface="Times New Roman" panose="02020603050405020304" pitchFamily="18" charset="0"/>
                <a:cs typeface="Times New Roman" panose="02020603050405020304" pitchFamily="18" charset="0"/>
              </a:rPr>
              <a:t>Mühendislik ve teknik bölümlerin bir çoğu rahatlıkla okunabilir.</a:t>
            </a:r>
          </a:p>
          <a:p>
            <a:r>
              <a:rPr lang="tr-TR" sz="2000" dirty="0">
                <a:solidFill>
                  <a:schemeClr val="bg1"/>
                </a:solidFill>
                <a:latin typeface="Times New Roman" panose="02020603050405020304" pitchFamily="18" charset="0"/>
                <a:cs typeface="Times New Roman" panose="02020603050405020304" pitchFamily="18" charset="0"/>
              </a:rPr>
              <a:t>Bu bölümler dışında da tercih yapılabilir.</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745" y="2776275"/>
            <a:ext cx="5345904" cy="381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14812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616713" y="1503318"/>
            <a:ext cx="6804722" cy="1908215"/>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Bilişim Teknolojileri alanı, bilgisayar sistemlerinin yazılım ve donanım kurulumu yanında alanın altında yer alan Ağ İşletmenliği ve Siber Güvenlik, Yazılım Geliştirme dallarının yeterliklerini kazandırmaya yönelik eğitim ve öğretim verilen alandır.</a:t>
            </a:r>
          </a:p>
          <a:p>
            <a:pPr algn="ctr"/>
            <a:endParaRPr lang="tr-T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955" y="1449242"/>
            <a:ext cx="3286484" cy="2377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435" y="4015818"/>
            <a:ext cx="4347525" cy="2635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28" y="3512390"/>
            <a:ext cx="6787768" cy="3139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65199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947351" y="304800"/>
            <a:ext cx="10297298"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ELEKTRİK-ELEKTRONİK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840259" y="1614616"/>
            <a:ext cx="6656175" cy="3170099"/>
          </a:xfrm>
          <a:prstGeom prst="rect">
            <a:avLst/>
          </a:prstGeom>
          <a:noFill/>
        </p:spPr>
        <p:txBody>
          <a:bodyPr wrap="square" rtlCol="0">
            <a:spAutoFit/>
          </a:bodyPr>
          <a:lstStyle/>
          <a:p>
            <a:r>
              <a:rPr lang="tr-TR" sz="2000" dirty="0" smtClean="0">
                <a:solidFill>
                  <a:schemeClr val="bg1"/>
                </a:solidFill>
                <a:latin typeface="Times New Roman" panose="02020603050405020304" pitchFamily="18" charset="0"/>
                <a:cs typeface="Times New Roman" panose="02020603050405020304" pitchFamily="18" charset="0"/>
              </a:rPr>
              <a:t>Ülkemizde </a:t>
            </a:r>
            <a:r>
              <a:rPr lang="tr-TR" sz="2000" dirty="0">
                <a:solidFill>
                  <a:schemeClr val="bg1"/>
                </a:solidFill>
                <a:latin typeface="Times New Roman" panose="02020603050405020304" pitchFamily="18" charset="0"/>
                <a:cs typeface="Times New Roman" panose="02020603050405020304" pitchFamily="18" charset="0"/>
              </a:rPr>
              <a:t>bu alanda iş bulma imkânı oldukça fazladır. </a:t>
            </a:r>
            <a:endParaRPr lang="tr-TR" sz="2000" dirty="0" smtClean="0">
              <a:solidFill>
                <a:schemeClr val="bg1"/>
              </a:solidFill>
              <a:latin typeface="Times New Roman" panose="02020603050405020304" pitchFamily="18" charset="0"/>
              <a:cs typeface="Times New Roman" panose="02020603050405020304" pitchFamily="18" charset="0"/>
            </a:endParaRPr>
          </a:p>
          <a:p>
            <a:endParaRPr lang="tr-TR" sz="20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Özellikle sanayinin gelişmiş olduğu bölgelerde </a:t>
            </a:r>
            <a:r>
              <a:rPr lang="tr-TR" sz="2000" dirty="0" smtClean="0">
                <a:solidFill>
                  <a:schemeClr val="bg1"/>
                </a:solidFill>
                <a:latin typeface="Times New Roman" panose="02020603050405020304" pitchFamily="18" charset="0"/>
                <a:cs typeface="Times New Roman" panose="02020603050405020304" pitchFamily="18" charset="0"/>
              </a:rPr>
              <a:t>bu </a:t>
            </a:r>
            <a:r>
              <a:rPr lang="tr-TR" sz="2000" dirty="0">
                <a:solidFill>
                  <a:schemeClr val="bg1"/>
                </a:solidFill>
                <a:latin typeface="Times New Roman" panose="02020603050405020304" pitchFamily="18" charset="0"/>
                <a:cs typeface="Times New Roman" panose="02020603050405020304" pitchFamily="18" charset="0"/>
              </a:rPr>
              <a:t>meslek elemanlarına yoğun şekilde </a:t>
            </a:r>
            <a:r>
              <a:rPr lang="tr-TR" sz="2000" dirty="0" smtClean="0">
                <a:solidFill>
                  <a:schemeClr val="bg1"/>
                </a:solidFill>
                <a:latin typeface="Times New Roman" panose="02020603050405020304" pitchFamily="18" charset="0"/>
                <a:cs typeface="Times New Roman" panose="02020603050405020304" pitchFamily="18" charset="0"/>
              </a:rPr>
              <a:t>ihtiyaç </a:t>
            </a:r>
            <a:r>
              <a:rPr lang="tr-TR" sz="2000" dirty="0">
                <a:solidFill>
                  <a:schemeClr val="bg1"/>
                </a:solidFill>
                <a:latin typeface="Times New Roman" panose="02020603050405020304" pitchFamily="18" charset="0"/>
                <a:cs typeface="Times New Roman" panose="02020603050405020304" pitchFamily="18" charset="0"/>
              </a:rPr>
              <a:t>duyulmaktadır.</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Kendi </a:t>
            </a:r>
            <a:r>
              <a:rPr lang="tr-TR" sz="2000" dirty="0">
                <a:solidFill>
                  <a:schemeClr val="bg1"/>
                </a:solidFill>
                <a:latin typeface="Times New Roman" panose="02020603050405020304" pitchFamily="18" charset="0"/>
                <a:cs typeface="Times New Roman" panose="02020603050405020304" pitchFamily="18" charset="0"/>
              </a:rPr>
              <a:t>iş yerlerini açabilirler.</a:t>
            </a: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Memur </a:t>
            </a:r>
            <a:r>
              <a:rPr lang="tr-TR" sz="2000" dirty="0">
                <a:solidFill>
                  <a:schemeClr val="bg1"/>
                </a:solidFill>
                <a:latin typeface="Times New Roman" panose="02020603050405020304" pitchFamily="18" charset="0"/>
                <a:cs typeface="Times New Roman" panose="02020603050405020304" pitchFamily="18" charset="0"/>
              </a:rPr>
              <a:t>olabilirler</a:t>
            </a:r>
            <a:r>
              <a:rPr lang="tr-TR" sz="2000" dirty="0" smtClean="0">
                <a:solidFill>
                  <a:schemeClr val="bg1"/>
                </a:solidFill>
                <a:latin typeface="Times New Roman" panose="02020603050405020304" pitchFamily="18" charset="0"/>
                <a:cs typeface="Times New Roman" panose="02020603050405020304" pitchFamily="18" charset="0"/>
              </a:rPr>
              <a:t>.</a:t>
            </a:r>
            <a:endParaRPr lang="tr-TR" sz="20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Kamuya </a:t>
            </a:r>
            <a:r>
              <a:rPr lang="tr-TR" sz="2000" dirty="0">
                <a:solidFill>
                  <a:schemeClr val="bg1"/>
                </a:solidFill>
                <a:latin typeface="Times New Roman" panose="02020603050405020304" pitchFamily="18" charset="0"/>
                <a:cs typeface="Times New Roman" panose="02020603050405020304" pitchFamily="18" charset="0"/>
              </a:rPr>
              <a:t>ve özel sektöre ait kurum ve kuruluşların </a:t>
            </a:r>
            <a:r>
              <a:rPr lang="tr-TR" sz="2000" dirty="0" smtClean="0">
                <a:solidFill>
                  <a:schemeClr val="bg1"/>
                </a:solidFill>
                <a:latin typeface="Times New Roman" panose="02020603050405020304" pitchFamily="18" charset="0"/>
                <a:cs typeface="Times New Roman" panose="02020603050405020304" pitchFamily="18" charset="0"/>
              </a:rPr>
              <a:t>ilgili </a:t>
            </a:r>
            <a:r>
              <a:rPr lang="tr-TR" sz="2000" dirty="0">
                <a:solidFill>
                  <a:schemeClr val="bg1"/>
                </a:solidFill>
                <a:latin typeface="Times New Roman" panose="02020603050405020304" pitchFamily="18" charset="0"/>
                <a:cs typeface="Times New Roman" panose="02020603050405020304" pitchFamily="18" charset="0"/>
              </a:rPr>
              <a:t>birimlerinde istihdam edilmektedirler. </a:t>
            </a:r>
            <a:endParaRPr lang="tr-TR" sz="20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İşletmelerin </a:t>
            </a:r>
            <a:r>
              <a:rPr lang="tr-TR" sz="2000" dirty="0">
                <a:solidFill>
                  <a:schemeClr val="bg1"/>
                </a:solidFill>
                <a:latin typeface="Times New Roman" panose="02020603050405020304" pitchFamily="18" charset="0"/>
                <a:cs typeface="Times New Roman" panose="02020603050405020304" pitchFamily="18" charset="0"/>
              </a:rPr>
              <a:t>teknik servislerinde, fabrikalarda, </a:t>
            </a:r>
          </a:p>
          <a:p>
            <a:r>
              <a:rPr lang="tr-TR" sz="2000" dirty="0">
                <a:solidFill>
                  <a:schemeClr val="bg1"/>
                </a:solidFill>
                <a:latin typeface="Times New Roman" panose="02020603050405020304" pitchFamily="18" charset="0"/>
                <a:cs typeface="Times New Roman" panose="02020603050405020304" pitchFamily="18" charset="0"/>
              </a:rPr>
              <a:t>büyük ölçekli firmaların teknik departmanların da çalışabilirler.</a:t>
            </a:r>
          </a:p>
        </p:txBody>
      </p:sp>
      <p:sp>
        <p:nvSpPr>
          <p:cNvPr id="6" name="Metin kutusu 5"/>
          <p:cNvSpPr txBox="1"/>
          <p:nvPr/>
        </p:nvSpPr>
        <p:spPr>
          <a:xfrm>
            <a:off x="5434832" y="1128952"/>
            <a:ext cx="1322337" cy="400110"/>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Kariyer</a:t>
            </a:r>
            <a:endParaRPr lang="tr-TR" b="1" u="sng" dirty="0">
              <a:solidFill>
                <a:srgbClr val="FF0000"/>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1190" y="1425145"/>
            <a:ext cx="3792455" cy="5056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0624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6297105" y="1441112"/>
            <a:ext cx="4788392" cy="1600438"/>
          </a:xfrm>
          <a:prstGeom prst="rect">
            <a:avLst/>
          </a:prstGeom>
          <a:noFill/>
        </p:spPr>
        <p:txBody>
          <a:bodyPr wrap="square" rtlCol="0">
            <a:spAutoFit/>
          </a:bodyPr>
          <a:lstStyle/>
          <a:p>
            <a:pPr lvl="0" algn="ctr"/>
            <a:r>
              <a:rPr lang="tr-TR" sz="2000" dirty="0">
                <a:solidFill>
                  <a:schemeClr val="bg1"/>
                </a:solidFill>
                <a:latin typeface="Times New Roman" panose="02020603050405020304" pitchFamily="18" charset="0"/>
                <a:cs typeface="Times New Roman" panose="02020603050405020304" pitchFamily="18" charset="0"/>
              </a:rPr>
              <a:t>Okulumuz </a:t>
            </a:r>
            <a:r>
              <a:rPr lang="tr-TR" sz="2000" b="1" dirty="0">
                <a:solidFill>
                  <a:schemeClr val="bg1"/>
                </a:solidFill>
                <a:latin typeface="Times New Roman" panose="02020603050405020304" pitchFamily="18" charset="0"/>
                <a:cs typeface="Times New Roman" panose="02020603050405020304" pitchFamily="18" charset="0"/>
              </a:rPr>
              <a:t>Kimya Teknolojileri Alanı</a:t>
            </a:r>
            <a:r>
              <a:rPr lang="tr-TR" sz="2000" dirty="0">
                <a:solidFill>
                  <a:schemeClr val="bg1"/>
                </a:solidFill>
                <a:latin typeface="Times New Roman" panose="02020603050405020304" pitchFamily="18" charset="0"/>
                <a:cs typeface="Times New Roman" panose="02020603050405020304" pitchFamily="18" charset="0"/>
              </a:rPr>
              <a:t> Çerçeve Programında;</a:t>
            </a:r>
          </a:p>
          <a:p>
            <a:pPr algn="ctr"/>
            <a:r>
              <a:rPr lang="tr-TR" sz="2000" b="1" dirty="0">
                <a:solidFill>
                  <a:schemeClr val="bg1"/>
                </a:solidFill>
                <a:latin typeface="Times New Roman" panose="02020603050405020304" pitchFamily="18" charset="0"/>
                <a:cs typeface="Times New Roman" panose="02020603050405020304" pitchFamily="18" charset="0"/>
              </a:rPr>
              <a:t>Kimya laboratuvarı</a:t>
            </a:r>
            <a:r>
              <a:rPr lang="tr-TR" sz="2000" dirty="0">
                <a:solidFill>
                  <a:schemeClr val="bg1"/>
                </a:solidFill>
                <a:latin typeface="Times New Roman" panose="02020603050405020304" pitchFamily="18" charset="0"/>
                <a:cs typeface="Times New Roman" panose="02020603050405020304" pitchFamily="18" charset="0"/>
              </a:rPr>
              <a:t> dalında faaliyet göstermektedir.</a:t>
            </a:r>
          </a:p>
          <a:p>
            <a:pPr algn="ctr"/>
            <a:endParaRPr lang="tr-TR"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9" y="1441112"/>
            <a:ext cx="5607391" cy="420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105" y="2953401"/>
            <a:ext cx="4894003" cy="3670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56850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667266" y="1837037"/>
            <a:ext cx="3319848" cy="3754874"/>
          </a:xfrm>
          <a:prstGeom prst="rect">
            <a:avLst/>
          </a:prstGeom>
          <a:noFill/>
        </p:spPr>
        <p:txBody>
          <a:bodyPr wrap="square" rtlCol="0">
            <a:spAutoFit/>
          </a:bodyPr>
          <a:lstStyle/>
          <a:p>
            <a:pPr lvl="0"/>
            <a:r>
              <a:rPr lang="tr-TR" sz="2000" dirty="0">
                <a:solidFill>
                  <a:schemeClr val="bg1"/>
                </a:solidFill>
                <a:latin typeface="Times New Roman" panose="02020603050405020304" pitchFamily="18" charset="0"/>
                <a:cs typeface="Times New Roman" panose="02020603050405020304" pitchFamily="18" charset="0"/>
              </a:rPr>
              <a:t>Kimya, yaşamın her yönüyle ilgili bir alandır. Kullandığımız temizlik malzemeleri, hastalıkların tedavisinde kullanılan ilaçlar, toprağın veriminin artırılmasını sağlayan gübreler, taşıtların yakıtları gibi birçok maddenin üretiminde kimyasal işlemler uygulanır.</a:t>
            </a:r>
          </a:p>
          <a:p>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1106" y="1194486"/>
            <a:ext cx="2168611" cy="3855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402" y="1647567"/>
            <a:ext cx="3240560" cy="4320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27759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226010" y="1721709"/>
            <a:ext cx="3278660" cy="3122844"/>
          </a:xfrm>
          <a:prstGeom prst="rect">
            <a:avLst/>
          </a:prstGeom>
          <a:noFill/>
        </p:spPr>
        <p:txBody>
          <a:bodyPr wrap="square" rtlCol="0">
            <a:spAutoFit/>
          </a:bodyPr>
          <a:lstStyle/>
          <a:p>
            <a:pPr lvl="0" algn="ctr"/>
            <a:r>
              <a:rPr lang="tr-TR" sz="2000" dirty="0">
                <a:solidFill>
                  <a:schemeClr val="bg1"/>
                </a:solidFill>
                <a:latin typeface="Times New Roman" panose="02020603050405020304" pitchFamily="18" charset="0"/>
                <a:cs typeface="Times New Roman" panose="02020603050405020304" pitchFamily="18" charset="0"/>
              </a:rPr>
              <a:t>Kimya Teknolojisi; seramik, cam, otomotiv, metal, madencilik, enerji, tarım sektörlerinde geniş yer tutar. Endüstriyel işletmelerin neredeyse tamamında üretim ve kalite kontrol bölümleri Kimya Teknolojisi ile ilişkilidir. </a:t>
            </a:r>
          </a:p>
          <a:p>
            <a:pPr algn="ctr"/>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094" y="1260389"/>
            <a:ext cx="2604316" cy="4629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887" y="1260389"/>
            <a:ext cx="3202720" cy="4270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5006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703805" y="1804086"/>
            <a:ext cx="3319848" cy="2831544"/>
          </a:xfrm>
          <a:prstGeom prst="rect">
            <a:avLst/>
          </a:prstGeom>
          <a:noFill/>
        </p:spPr>
        <p:txBody>
          <a:bodyPr wrap="square" rtlCol="0">
            <a:spAutoFit/>
          </a:bodyPr>
          <a:lstStyle/>
          <a:p>
            <a:pPr lvl="0"/>
            <a:r>
              <a:rPr lang="tr-TR" sz="2000" dirty="0">
                <a:solidFill>
                  <a:schemeClr val="bg1"/>
                </a:solidFill>
                <a:latin typeface="Times New Roman" panose="02020603050405020304" pitchFamily="18" charset="0"/>
                <a:cs typeface="Times New Roman" panose="02020603050405020304" pitchFamily="18" charset="0"/>
              </a:rPr>
              <a:t>Kimya Teknolojisi Alanında sektörün ve piyasa koşullarının ihtiyaçlarını karşılayabilecek,  bilimsel ve teknolojik gelişmeler doğrultusunda gerekli olan meslekî yeterliliğe sahip meslek elemanları yetiştirilir.</a:t>
            </a:r>
          </a:p>
          <a:p>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791" y="1123438"/>
            <a:ext cx="3880792" cy="5174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0875" y="1123438"/>
            <a:ext cx="2878398" cy="5117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45841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399006" y="1754658"/>
            <a:ext cx="3319848" cy="3139321"/>
          </a:xfrm>
          <a:prstGeom prst="rect">
            <a:avLst/>
          </a:prstGeom>
          <a:noFill/>
        </p:spPr>
        <p:txBody>
          <a:bodyPr wrap="square" rtlCol="0">
            <a:spAutoFit/>
          </a:bodyPr>
          <a:lstStyle/>
          <a:p>
            <a:pPr lvl="0" algn="ctr"/>
            <a:r>
              <a:rPr lang="tr-TR" sz="2000" dirty="0">
                <a:solidFill>
                  <a:schemeClr val="bg1"/>
                </a:solidFill>
                <a:latin typeface="Times New Roman" panose="02020603050405020304" pitchFamily="18" charset="0"/>
                <a:cs typeface="Times New Roman" panose="02020603050405020304" pitchFamily="18" charset="0"/>
              </a:rPr>
              <a:t>Kimya Teknolojisi Alanında asıl amaç; iş sağlığı ve iş güvenliği kurallarına uyarak, numune alabilen, numunenin fiziksel ve kimyasal kalite kontrollerini yapabilen, nitel, nicel ve enstrümantal analiz yapabilen nitelikli kişiler yetiştirmektir.</a:t>
            </a:r>
          </a:p>
          <a:p>
            <a:pPr algn="ctr"/>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619" y="1137968"/>
            <a:ext cx="2851449" cy="5069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9071" y="1137968"/>
            <a:ext cx="2708944" cy="481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985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349578" y="1190564"/>
            <a:ext cx="3319848" cy="5601533"/>
          </a:xfrm>
          <a:prstGeom prst="rect">
            <a:avLst/>
          </a:prstGeom>
          <a:noFill/>
        </p:spPr>
        <p:txBody>
          <a:bodyPr wrap="square" rtlCol="0">
            <a:spAutoFit/>
          </a:bodyPr>
          <a:lstStyle/>
          <a:p>
            <a:pPr lvl="0" algn="ctr"/>
            <a:r>
              <a:rPr lang="tr-TR" sz="2000" dirty="0">
                <a:solidFill>
                  <a:schemeClr val="bg1"/>
                </a:solidFill>
                <a:latin typeface="Times New Roman" panose="02020603050405020304" pitchFamily="18" charset="0"/>
                <a:cs typeface="Times New Roman" panose="02020603050405020304" pitchFamily="18" charset="0"/>
              </a:rPr>
              <a:t>Alan/dalda sertifika, belge ve diplomaya götüren tüm programlar ve dallar arasında geçiş yapılabilir. Diploma almaya hak kazanan öğrenci, Kimya Teknolojisi alanının devamı niteliğindeki programların veya bu alana en yakın programların uygulandığı meslek yüksekokuluna ( 2 Yıllık ön lisans programlarına) geçiş yapabilir ya da sınav sonuçlarına göre diğer yükseköğrenim kurumlarını tercih edebilir</a:t>
            </a:r>
          </a:p>
          <a:p>
            <a:pPr algn="ctr"/>
            <a:endParaRPr lang="tr-TR" sz="2000" dirty="0">
              <a:solidFill>
                <a:schemeClr val="bg1"/>
              </a:solidFill>
              <a:latin typeface="Times New Roman" panose="02020603050405020304" pitchFamily="18" charset="0"/>
              <a:cs typeface="Times New Roman" panose="02020603050405020304" pitchFamily="18" charset="0"/>
            </a:endParaRPr>
          </a:p>
          <a:p>
            <a:pPr algn="ctr"/>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59" y="1260389"/>
            <a:ext cx="3605084" cy="4806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85" y="1190564"/>
            <a:ext cx="2888864" cy="513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2135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3916379" y="1383867"/>
            <a:ext cx="4349576" cy="2215991"/>
          </a:xfrm>
          <a:prstGeom prst="rect">
            <a:avLst/>
          </a:prstGeom>
          <a:noFill/>
        </p:spPr>
        <p:txBody>
          <a:bodyPr wrap="square" rtlCol="0">
            <a:spAutoFit/>
          </a:bodyPr>
          <a:lstStyle/>
          <a:p>
            <a:pPr lvl="0" algn="ctr"/>
            <a:r>
              <a:rPr lang="tr-TR" sz="2000" dirty="0">
                <a:solidFill>
                  <a:schemeClr val="bg1"/>
                </a:solidFill>
                <a:latin typeface="Times New Roman" panose="02020603050405020304" pitchFamily="18" charset="0"/>
                <a:cs typeface="Times New Roman" panose="02020603050405020304" pitchFamily="18" charset="0"/>
              </a:rPr>
              <a:t>Ayrıca okulumuzda döner sermaye kapsamında el </a:t>
            </a:r>
            <a:r>
              <a:rPr lang="tr-TR" sz="2000" dirty="0" smtClean="0">
                <a:solidFill>
                  <a:schemeClr val="bg1"/>
                </a:solidFill>
                <a:latin typeface="Times New Roman" panose="02020603050405020304" pitchFamily="18" charset="0"/>
                <a:cs typeface="Times New Roman" panose="02020603050405020304" pitchFamily="18" charset="0"/>
              </a:rPr>
              <a:t>sabunu, çamaşır </a:t>
            </a:r>
            <a:r>
              <a:rPr lang="tr-TR" sz="2000" dirty="0">
                <a:solidFill>
                  <a:schemeClr val="bg1"/>
                </a:solidFill>
                <a:latin typeface="Times New Roman" panose="02020603050405020304" pitchFamily="18" charset="0"/>
                <a:cs typeface="Times New Roman" panose="02020603050405020304" pitchFamily="18" charset="0"/>
              </a:rPr>
              <a:t>suyu, yüzey temizleyici, cam sil  üretilmektedir. Öğrenciler bu imkan sayesinde bu ürünlerin üretimini uygulamalı olarak öğrenmektedir.</a:t>
            </a:r>
          </a:p>
          <a:p>
            <a:pPr algn="ctr"/>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42" y="1383867"/>
            <a:ext cx="3742437" cy="2806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773" y="3599858"/>
            <a:ext cx="3956788" cy="2967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b="17364"/>
          <a:stretch/>
        </p:blipFill>
        <p:spPr>
          <a:xfrm>
            <a:off x="8323620" y="1383867"/>
            <a:ext cx="3207442" cy="3534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2638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502510" y="1959586"/>
            <a:ext cx="3698788" cy="3785652"/>
          </a:xfrm>
          <a:prstGeom prst="rect">
            <a:avLst/>
          </a:prstGeom>
          <a:noFill/>
        </p:spPr>
        <p:txBody>
          <a:bodyPr wrap="square" rtlCol="0">
            <a:spAutoFit/>
          </a:bodyPr>
          <a:lstStyle/>
          <a:p>
            <a:pPr marL="342900" lvl="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Cam </a:t>
            </a:r>
            <a:r>
              <a:rPr lang="tr-TR" sz="2000" dirty="0">
                <a:solidFill>
                  <a:schemeClr val="bg1"/>
                </a:solidFill>
                <a:latin typeface="Times New Roman" panose="02020603050405020304" pitchFamily="18" charset="0"/>
                <a:cs typeface="Times New Roman" panose="02020603050405020304" pitchFamily="18" charset="0"/>
              </a:rPr>
              <a:t>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Lastik ve kauçuk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Çimento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Kağıt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Şeker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Boya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Gıda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İlaç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Gübre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Toprak sektörü</a:t>
            </a:r>
            <a:r>
              <a:rPr lang="tr-TR" sz="2000" dirty="0" smtClean="0">
                <a:solidFill>
                  <a:schemeClr val="bg1"/>
                </a:solidFill>
                <a:latin typeface="Times New Roman" panose="02020603050405020304" pitchFamily="18" charset="0"/>
                <a:cs typeface="Times New Roman" panose="02020603050405020304" pitchFamily="18" charset="0"/>
              </a:rPr>
              <a:t>,</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Kozmetik ve temizlik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Enerji sektörü</a:t>
            </a:r>
            <a:r>
              <a:rPr lang="tr-TR" sz="2000" dirty="0" smtClean="0">
                <a:solidFill>
                  <a:schemeClr val="bg1"/>
                </a:solidFill>
                <a:latin typeface="Times New Roman" panose="02020603050405020304" pitchFamily="18" charset="0"/>
                <a:cs typeface="Times New Roman" panose="02020603050405020304" pitchFamily="18" charset="0"/>
              </a:rPr>
              <a:t>,</a:t>
            </a:r>
            <a:endParaRPr lang="tr-TR" sz="2000" dirty="0">
              <a:solidFill>
                <a:schemeClr val="bg1"/>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8384845" y="1954356"/>
            <a:ext cx="3286897" cy="4370427"/>
          </a:xfrm>
          <a:prstGeom prst="rect">
            <a:avLst/>
          </a:prstGeom>
          <a:noFill/>
        </p:spPr>
        <p:txBody>
          <a:bodyPr wrap="square" rtlCol="0">
            <a:spAutoFit/>
          </a:bodyPr>
          <a:lstStyle/>
          <a:p>
            <a:pPr marL="342900" lvl="0" indent="-342900">
              <a:buFont typeface="Arial" panose="020B0604020202020204" pitchFamily="34" charset="0"/>
              <a:buChar char="•"/>
            </a:pPr>
            <a:r>
              <a:rPr lang="tr-TR" sz="2000" dirty="0" smtClean="0">
                <a:solidFill>
                  <a:schemeClr val="bg1"/>
                </a:solidFill>
                <a:latin typeface="Times New Roman" panose="02020603050405020304" pitchFamily="18" charset="0"/>
                <a:cs typeface="Times New Roman" panose="02020603050405020304" pitchFamily="18" charset="0"/>
              </a:rPr>
              <a:t>Petrol </a:t>
            </a:r>
            <a:r>
              <a:rPr lang="tr-TR" sz="2000" dirty="0">
                <a:solidFill>
                  <a:schemeClr val="bg1"/>
                </a:solidFill>
                <a:latin typeface="Times New Roman" panose="02020603050405020304" pitchFamily="18" charset="0"/>
                <a:cs typeface="Times New Roman" panose="02020603050405020304" pitchFamily="18" charset="0"/>
              </a:rPr>
              <a:t>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Otomotiv fabrikaları,</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Metal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Deri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Tersaneler,</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Tekstil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Petrokimya ,</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Sağlık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Maden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İnşaat sektörü,</a:t>
            </a:r>
          </a:p>
          <a:p>
            <a:pPr marL="342900" lvl="0" indent="-342900">
              <a:buFont typeface="Arial" panose="020B0604020202020204" pitchFamily="34" charset="0"/>
              <a:buChar char="•"/>
            </a:pPr>
            <a:r>
              <a:rPr lang="tr-TR" sz="2000" dirty="0">
                <a:solidFill>
                  <a:schemeClr val="bg1"/>
                </a:solidFill>
                <a:latin typeface="Times New Roman" panose="02020603050405020304" pitchFamily="18" charset="0"/>
                <a:cs typeface="Times New Roman" panose="02020603050405020304" pitchFamily="18" charset="0"/>
              </a:rPr>
              <a:t>Ahşap sektörü vb. </a:t>
            </a:r>
            <a:endParaRPr lang="tr-TR" sz="2000" dirty="0" smtClean="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tr-TR" sz="2000" dirty="0">
              <a:solidFill>
                <a:schemeClr val="bg1"/>
              </a:solidFill>
              <a:latin typeface="Times New Roman" panose="02020603050405020304" pitchFamily="18" charset="0"/>
              <a:cs typeface="Times New Roman" panose="02020603050405020304" pitchFamily="18" charset="0"/>
            </a:endParaRPr>
          </a:p>
          <a:p>
            <a:pPr lvl="0"/>
            <a:r>
              <a:rPr lang="tr-TR" sz="2000" dirty="0" smtClean="0">
                <a:solidFill>
                  <a:schemeClr val="bg1"/>
                </a:solidFill>
                <a:latin typeface="Times New Roman" panose="02020603050405020304" pitchFamily="18" charset="0"/>
                <a:cs typeface="Times New Roman" panose="02020603050405020304" pitchFamily="18" charset="0"/>
              </a:rPr>
              <a:t>     yerlerde </a:t>
            </a:r>
            <a:r>
              <a:rPr lang="tr-TR" sz="2000" dirty="0">
                <a:solidFill>
                  <a:schemeClr val="bg1"/>
                </a:solidFill>
                <a:latin typeface="Times New Roman" panose="02020603050405020304" pitchFamily="18" charset="0"/>
                <a:cs typeface="Times New Roman" panose="02020603050405020304" pitchFamily="18" charset="0"/>
              </a:rPr>
              <a:t>çalışabilirler.</a:t>
            </a:r>
          </a:p>
          <a:p>
            <a:endParaRPr lang="tr-TR" dirty="0">
              <a:solidFill>
                <a:schemeClr val="bg1"/>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2280057" y="1036475"/>
            <a:ext cx="6973329" cy="707886"/>
          </a:xfrm>
          <a:prstGeom prst="rect">
            <a:avLst/>
          </a:prstGeom>
          <a:noFill/>
        </p:spPr>
        <p:txBody>
          <a:bodyPr wrap="square" rtlCol="0">
            <a:spAutoFit/>
          </a:bodyPr>
          <a:lstStyle/>
          <a:p>
            <a:pPr lvl="0" algn="ctr"/>
            <a:r>
              <a:rPr lang="tr-TR" sz="2000" b="1" dirty="0">
                <a:solidFill>
                  <a:srgbClr val="FF0000"/>
                </a:solidFill>
                <a:latin typeface="Times New Roman" panose="02020603050405020304" pitchFamily="18" charset="0"/>
                <a:cs typeface="Times New Roman" panose="02020603050405020304" pitchFamily="18" charset="0"/>
              </a:rPr>
              <a:t>Kimya Teknolojileri alanından mezun olan öğrenciler, seçtikleri dal/meslekte kazandıkları yeterlikler doğrultusunda</a:t>
            </a:r>
            <a:r>
              <a:rPr lang="tr-TR" sz="2000" b="1" dirty="0" smtClean="0">
                <a:solidFill>
                  <a:srgbClr val="FF0000"/>
                </a:solidFill>
                <a:latin typeface="Times New Roman" panose="02020603050405020304" pitchFamily="18" charset="0"/>
                <a:cs typeface="Times New Roman" panose="02020603050405020304" pitchFamily="18" charset="0"/>
              </a:rPr>
              <a:t>;</a:t>
            </a:r>
            <a:endParaRPr lang="tr-TR" sz="2000" b="1" dirty="0">
              <a:solidFill>
                <a:srgbClr val="FF0000"/>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5557" y="1744361"/>
            <a:ext cx="3580886" cy="4774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8044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4118920" y="1202723"/>
            <a:ext cx="2974094" cy="738664"/>
          </a:xfrm>
          <a:prstGeom prst="rect">
            <a:avLst/>
          </a:prstGeom>
          <a:noFill/>
        </p:spPr>
        <p:txBody>
          <a:bodyPr wrap="square" rtlCol="0">
            <a:spAutoFit/>
          </a:bodyPr>
          <a:lstStyle/>
          <a:p>
            <a:pPr lvl="0" algn="ctr"/>
            <a:r>
              <a:rPr lang="tr-TR" sz="2400" b="1" dirty="0" smtClean="0">
                <a:solidFill>
                  <a:srgbClr val="FF0000"/>
                </a:solidFill>
                <a:latin typeface="Times New Roman" panose="02020603050405020304" pitchFamily="18" charset="0"/>
                <a:cs typeface="Times New Roman" panose="02020603050405020304" pitchFamily="18" charset="0"/>
              </a:rPr>
              <a:t>Üretim Çalışmaları</a:t>
            </a:r>
            <a:endParaRPr lang="tr-TR" sz="2400" b="1"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767" y="863091"/>
            <a:ext cx="1956745" cy="2608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767" y="3851727"/>
            <a:ext cx="1916327" cy="2555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116" y="856847"/>
            <a:ext cx="1961428" cy="2615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570" y="1941387"/>
            <a:ext cx="5262861" cy="3947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116" y="3778878"/>
            <a:ext cx="1966280" cy="2621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31327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par>
                          <p:cTn id="14" fill="hold">
                            <p:stCondLst>
                              <p:cond delay="2500"/>
                            </p:stCondLst>
                            <p:childTnLst>
                              <p:par>
                                <p:cTn id="15" presetID="6" presetClass="entr" presetSubtype="3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2000"/>
                                        <p:tgtEl>
                                          <p:spTgt spid="7"/>
                                        </p:tgtEl>
                                      </p:cBhvr>
                                    </p:animEffect>
                                  </p:childTnLst>
                                </p:cTn>
                              </p:par>
                            </p:childTnLst>
                          </p:cTn>
                        </p:par>
                        <p:par>
                          <p:cTn id="18" fill="hold">
                            <p:stCondLst>
                              <p:cond delay="4500"/>
                            </p:stCondLst>
                            <p:childTnLst>
                              <p:par>
                                <p:cTn id="19" presetID="6" presetClass="entr" presetSubtype="3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out)">
                                      <p:cBhvr>
                                        <p:cTn id="21" dur="2000"/>
                                        <p:tgtEl>
                                          <p:spTgt spid="6"/>
                                        </p:tgtEl>
                                      </p:cBhvr>
                                    </p:animEffect>
                                  </p:childTnLst>
                                </p:cTn>
                              </p:par>
                            </p:childTnLst>
                          </p:cTn>
                        </p:par>
                        <p:par>
                          <p:cTn id="22" fill="hold">
                            <p:stCondLst>
                              <p:cond delay="6500"/>
                            </p:stCondLst>
                            <p:childTnLst>
                              <p:par>
                                <p:cTn id="23" presetID="6" presetClass="entr" presetSubtype="3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out)">
                                      <p:cBhvr>
                                        <p:cTn id="25" dur="2000"/>
                                        <p:tgtEl>
                                          <p:spTgt spid="9"/>
                                        </p:tgtEl>
                                      </p:cBhvr>
                                    </p:animEffect>
                                  </p:childTnLst>
                                </p:cTn>
                              </p:par>
                            </p:childTnLst>
                          </p:cTn>
                        </p:par>
                        <p:par>
                          <p:cTn id="26" fill="hold">
                            <p:stCondLst>
                              <p:cond delay="8500"/>
                            </p:stCondLst>
                            <p:childTnLst>
                              <p:par>
                                <p:cTn id="27" presetID="6" presetClass="entr" presetSubtype="3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5387278" y="1374011"/>
            <a:ext cx="6804722" cy="1600438"/>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Teknoloji hızla ilerledikçe Bilişim Teknolojileri alanına olan ihtiyaç daha da artmaya başlamıştır. Bu sebepten Bilişim Teknolojileri alanında bilgi sahibi olan bireylere ihtiyaç duyulmaktadır.</a:t>
            </a:r>
          </a:p>
          <a:p>
            <a:pPr algn="ctr"/>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7" y="1183870"/>
            <a:ext cx="5289616" cy="2979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28" y="4302498"/>
            <a:ext cx="3701234" cy="2468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020" y="3088071"/>
            <a:ext cx="5812999" cy="3106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7465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090" y="1764499"/>
            <a:ext cx="5115463" cy="3836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57" y="1764500"/>
            <a:ext cx="5115462" cy="3836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4440430" y="1202723"/>
            <a:ext cx="2957148" cy="738664"/>
          </a:xfrm>
          <a:prstGeom prst="rect">
            <a:avLst/>
          </a:prstGeom>
          <a:noFill/>
        </p:spPr>
        <p:txBody>
          <a:bodyPr wrap="square" rtlCol="0">
            <a:spAutoFit/>
          </a:bodyPr>
          <a:lstStyle/>
          <a:p>
            <a:pPr lvl="0" algn="ctr"/>
            <a:r>
              <a:rPr lang="tr-TR" sz="2400" b="1" dirty="0" smtClean="0">
                <a:solidFill>
                  <a:srgbClr val="FF0000"/>
                </a:solidFill>
                <a:latin typeface="Times New Roman" panose="02020603050405020304" pitchFamily="18" charset="0"/>
                <a:cs typeface="Times New Roman" panose="02020603050405020304" pitchFamily="18" charset="0"/>
              </a:rPr>
              <a:t>Üretim Çalışmaları</a:t>
            </a:r>
            <a:endParaRPr lang="tr-TR" sz="2400" b="1"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spTree>
    <p:extLst>
      <p:ext uri="{BB962C8B-B14F-4D97-AF65-F5344CB8AC3E}">
        <p14:creationId xmlns:p14="http://schemas.microsoft.com/office/powerpoint/2010/main" val="1592886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3357490" y="980976"/>
            <a:ext cx="5070070" cy="677108"/>
          </a:xfrm>
          <a:prstGeom prst="rect">
            <a:avLst/>
          </a:prstGeom>
          <a:noFill/>
        </p:spPr>
        <p:txBody>
          <a:bodyPr wrap="square" rtlCol="0">
            <a:spAutoFit/>
          </a:bodyPr>
          <a:lstStyle/>
          <a:p>
            <a:pPr lvl="0" algn="ctr"/>
            <a:r>
              <a:rPr lang="tr-TR" sz="2000" b="1" dirty="0" smtClean="0">
                <a:solidFill>
                  <a:srgbClr val="FF0000"/>
                </a:solidFill>
                <a:latin typeface="Times New Roman" panose="02020603050405020304" pitchFamily="18" charset="0"/>
                <a:cs typeface="Times New Roman" panose="02020603050405020304" pitchFamily="18" charset="0"/>
              </a:rPr>
              <a:t>Kimya Teknolojileri derslerinden örnekler</a:t>
            </a:r>
            <a:endParaRPr lang="tr-TR" sz="2000" b="1"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pic>
        <p:nvPicPr>
          <p:cNvPr id="2" name="WhatsApp Video 2024-05-03 at 09.42.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6818" y="1470892"/>
            <a:ext cx="8798365" cy="4980207"/>
          </a:xfrm>
          <a:prstGeom prst="rect">
            <a:avLst/>
          </a:prstGeom>
        </p:spPr>
      </p:pic>
    </p:spTree>
    <p:extLst>
      <p:ext uri="{BB962C8B-B14F-4D97-AF65-F5344CB8AC3E}">
        <p14:creationId xmlns:p14="http://schemas.microsoft.com/office/powerpoint/2010/main" val="2244236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40850"/>
            <a:ext cx="6309711"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KİMYA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3560965" y="735878"/>
            <a:ext cx="5070070" cy="677108"/>
          </a:xfrm>
          <a:prstGeom prst="rect">
            <a:avLst/>
          </a:prstGeom>
          <a:noFill/>
        </p:spPr>
        <p:txBody>
          <a:bodyPr wrap="square" rtlCol="0">
            <a:spAutoFit/>
          </a:bodyPr>
          <a:lstStyle/>
          <a:p>
            <a:pPr lvl="0" algn="ctr"/>
            <a:r>
              <a:rPr lang="tr-TR" sz="2000" b="1" dirty="0" smtClean="0">
                <a:solidFill>
                  <a:srgbClr val="FF0000"/>
                </a:solidFill>
                <a:latin typeface="Times New Roman" panose="02020603050405020304" pitchFamily="18" charset="0"/>
                <a:cs typeface="Times New Roman" panose="02020603050405020304" pitchFamily="18" charset="0"/>
              </a:rPr>
              <a:t>Kimya Teknolojileri derslerinden örnekler</a:t>
            </a:r>
            <a:endParaRPr lang="tr-TR" sz="2000" b="1"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pic>
        <p:nvPicPr>
          <p:cNvPr id="3" name="WhatsApp Video 2024-05-03 at 09.43.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1342" y="1111329"/>
            <a:ext cx="8289316" cy="5654859"/>
          </a:xfrm>
          <a:prstGeom prst="rect">
            <a:avLst/>
          </a:prstGeom>
        </p:spPr>
      </p:pic>
    </p:spTree>
    <p:extLst>
      <p:ext uri="{BB962C8B-B14F-4D97-AF65-F5344CB8AC3E}">
        <p14:creationId xmlns:p14="http://schemas.microsoft.com/office/powerpoint/2010/main" val="1564573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471719" y="1869989"/>
            <a:ext cx="3311139" cy="3130379"/>
          </a:xfrm>
        </p:spPr>
        <p:txBody>
          <a:bodyPr>
            <a:normAutofit/>
          </a:bodyPr>
          <a:lstStyle/>
          <a:p>
            <a:pPr marL="0" indent="0">
              <a:buNone/>
            </a:pPr>
            <a:r>
              <a:rPr lang="tr-TR" sz="2400" dirty="0" smtClean="0">
                <a:solidFill>
                  <a:schemeClr val="bg1"/>
                </a:solidFill>
                <a:latin typeface="Times New Roman" panose="02020603050405020304" pitchFamily="18" charset="0"/>
                <a:cs typeface="Times New Roman" panose="02020603050405020304" pitchFamily="18" charset="0"/>
              </a:rPr>
              <a:t>Okulumuz Metal Teknolojisi Alanında; Demir Doğrama, Kaynakçılık, Sıcak Şekillendirme, Soğuk Şekillendirme dalları vardır.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54" y="1260389"/>
            <a:ext cx="6697361" cy="5023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0550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26" y="1260389"/>
            <a:ext cx="5799564" cy="4349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etin kutusu 1"/>
          <p:cNvSpPr txBox="1"/>
          <p:nvPr/>
        </p:nvSpPr>
        <p:spPr>
          <a:xfrm>
            <a:off x="532738" y="1984034"/>
            <a:ext cx="3437899" cy="2585323"/>
          </a:xfrm>
          <a:prstGeom prst="rect">
            <a:avLst/>
          </a:prstGeom>
          <a:noFill/>
        </p:spPr>
        <p:txBody>
          <a:bodyPr wrap="square" rtlCol="0">
            <a:spAutoFit/>
          </a:bodyPr>
          <a:lstStyle/>
          <a:p>
            <a:r>
              <a:rPr lang="tr-TR" sz="2400" dirty="0" smtClean="0">
                <a:solidFill>
                  <a:schemeClr val="bg1"/>
                </a:solidFill>
                <a:latin typeface="Times New Roman" panose="02020603050405020304" pitchFamily="18" charset="0"/>
                <a:cs typeface="Times New Roman" panose="02020603050405020304" pitchFamily="18" charset="0"/>
              </a:rPr>
              <a:t>Ülkemiz sanayisinde bu dalların ara eleman ihtiyaçlarının karşılanması için bölümümüzde teorik ve uygulamalı eğitimler verilmektedir.</a:t>
            </a:r>
            <a:endParaRPr lang="tr-TR" sz="2400" dirty="0">
              <a:solidFill>
                <a:schemeClr val="bg1"/>
              </a:solidFill>
              <a:latin typeface="Times New Roman" panose="02020603050405020304" pitchFamily="18" charset="0"/>
              <a:cs typeface="Times New Roman" panose="02020603050405020304" pitchFamily="18" charset="0"/>
            </a:endParaRPr>
          </a:p>
          <a:p>
            <a:endParaRPr lang="tr-TR" dirty="0"/>
          </a:p>
        </p:txBody>
      </p:sp>
      <p:sp>
        <p:nvSpPr>
          <p:cNvPr id="5"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9431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6407" y="1178009"/>
            <a:ext cx="5821406" cy="4366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etin kutusu 2"/>
          <p:cNvSpPr txBox="1"/>
          <p:nvPr/>
        </p:nvSpPr>
        <p:spPr>
          <a:xfrm>
            <a:off x="832022" y="1555567"/>
            <a:ext cx="3155092" cy="3693319"/>
          </a:xfrm>
          <a:prstGeom prst="rect">
            <a:avLst/>
          </a:prstGeom>
          <a:noFill/>
        </p:spPr>
        <p:txBody>
          <a:bodyPr wrap="square" rtlCol="0">
            <a:spAutoFit/>
          </a:bodyPr>
          <a:lstStyle/>
          <a:p>
            <a:r>
              <a:rPr lang="tr-TR" sz="2400" dirty="0">
                <a:solidFill>
                  <a:schemeClr val="bg1"/>
                </a:solidFill>
                <a:latin typeface="Times New Roman" panose="02020603050405020304" pitchFamily="18" charset="0"/>
                <a:cs typeface="Times New Roman" panose="02020603050405020304" pitchFamily="18" charset="0"/>
              </a:rPr>
              <a:t>Okulumuzda Döner Sermaye kapsamında Bakanlığımıza bağlı okulların sıra, masa, sandalye vb. donanım ihtiyaçları üretilmekte olup bu üretimden öğrencilerimiz de ücret almaktadır. </a:t>
            </a:r>
          </a:p>
          <a:p>
            <a:endParaRPr lang="tr-TR" dirty="0"/>
          </a:p>
        </p:txBody>
      </p:sp>
      <p:sp>
        <p:nvSpPr>
          <p:cNvPr id="5"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878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280" y="1351005"/>
            <a:ext cx="6463957" cy="4847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etin kutusu 2"/>
          <p:cNvSpPr txBox="1"/>
          <p:nvPr/>
        </p:nvSpPr>
        <p:spPr>
          <a:xfrm>
            <a:off x="504497" y="1409866"/>
            <a:ext cx="3375525" cy="3416320"/>
          </a:xfrm>
          <a:prstGeom prst="rect">
            <a:avLst/>
          </a:prstGeom>
          <a:noFill/>
        </p:spPr>
        <p:txBody>
          <a:bodyPr wrap="square" rtlCol="0">
            <a:spAutoFit/>
          </a:bodyPr>
          <a:lstStyle/>
          <a:p>
            <a:r>
              <a:rPr lang="tr-TR" sz="2400" dirty="0">
                <a:solidFill>
                  <a:schemeClr val="bg1"/>
                </a:solidFill>
                <a:latin typeface="Times New Roman" panose="02020603050405020304" pitchFamily="18" charset="0"/>
                <a:cs typeface="Times New Roman" panose="02020603050405020304" pitchFamily="18" charset="0"/>
              </a:rPr>
              <a:t>Öğrencilerimiz son sınıfa geldiklerinde haftada üç gün, İşletmede Beceri Eğitimi dersinde sanayide staj yaparak teorik bilgilerini uygulamakta olup buna karşılık asgari ücretin % 30’u oranında ücret almaktadırlar. </a:t>
            </a:r>
          </a:p>
        </p:txBody>
      </p:sp>
      <p:sp>
        <p:nvSpPr>
          <p:cNvPr id="5"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5484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7113" y="1260389"/>
            <a:ext cx="6499653" cy="4874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etin kutusu 2"/>
          <p:cNvSpPr txBox="1"/>
          <p:nvPr/>
        </p:nvSpPr>
        <p:spPr>
          <a:xfrm>
            <a:off x="504497" y="1409867"/>
            <a:ext cx="3392000" cy="3046988"/>
          </a:xfrm>
          <a:prstGeom prst="rect">
            <a:avLst/>
          </a:prstGeom>
          <a:noFill/>
        </p:spPr>
        <p:txBody>
          <a:bodyPr wrap="square" rtlCol="0">
            <a:spAutoFit/>
          </a:bodyPr>
          <a:lstStyle/>
          <a:p>
            <a:r>
              <a:rPr lang="tr-TR" sz="2400" dirty="0">
                <a:solidFill>
                  <a:schemeClr val="bg1"/>
                </a:solidFill>
                <a:latin typeface="Times New Roman" panose="02020603050405020304" pitchFamily="18" charset="0"/>
                <a:cs typeface="Times New Roman" panose="02020603050405020304" pitchFamily="18" charset="0"/>
              </a:rPr>
              <a:t>Üniversite eğitimi almak isteyen öğrencilerimiz dilerlerse </a:t>
            </a:r>
            <a:r>
              <a:rPr lang="tr-TR" sz="2400" dirty="0" err="1">
                <a:solidFill>
                  <a:schemeClr val="bg1"/>
                </a:solidFill>
                <a:latin typeface="Times New Roman" panose="02020603050405020304" pitchFamily="18" charset="0"/>
                <a:cs typeface="Times New Roman" panose="02020603050405020304" pitchFamily="18" charset="0"/>
              </a:rPr>
              <a:t>Metalurji</a:t>
            </a:r>
            <a:r>
              <a:rPr lang="tr-TR" sz="2400" dirty="0">
                <a:solidFill>
                  <a:schemeClr val="bg1"/>
                </a:solidFill>
                <a:latin typeface="Times New Roman" panose="02020603050405020304" pitchFamily="18" charset="0"/>
                <a:cs typeface="Times New Roman" panose="02020603050405020304" pitchFamily="18" charset="0"/>
              </a:rPr>
              <a:t> ve Malzeme Mühendisliği veya Metal Teknolojisi Öğretmenliği bölümlerini de tercih ederek meslekte ilerleyebilmektedirler.</a:t>
            </a:r>
          </a:p>
        </p:txBody>
      </p:sp>
      <p:sp>
        <p:nvSpPr>
          <p:cNvPr id="4"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4861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9995" y="1210962"/>
            <a:ext cx="3479823" cy="2158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160" y="2290119"/>
            <a:ext cx="3954163" cy="2965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49" y="1210962"/>
            <a:ext cx="3273168" cy="2454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8675" y="3665838"/>
            <a:ext cx="3505505" cy="262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165" y="3916772"/>
            <a:ext cx="3285003" cy="2463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06696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94" y="1655805"/>
            <a:ext cx="5277708" cy="3958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849" y="1598141"/>
            <a:ext cx="5354593" cy="4015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Unvan 1"/>
          <p:cNvSpPr txBox="1">
            <a:spLocks/>
          </p:cNvSpPr>
          <p:nvPr/>
        </p:nvSpPr>
        <p:spPr>
          <a:xfrm>
            <a:off x="3077069" y="304800"/>
            <a:ext cx="6037863"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METAL TEKNOLOJİSİ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0232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2693639" y="1399624"/>
            <a:ext cx="6804722" cy="707886"/>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2020 yılında yapılan yeni düzenleme ile Bilişim Teknolojilerinde 2 dal bulunmaktadır. Bunlar</a:t>
            </a:r>
            <a:r>
              <a:rPr lang="tr-TR" sz="2000" dirty="0" smtClean="0">
                <a:solidFill>
                  <a:schemeClr val="bg1"/>
                </a:solidFill>
                <a:latin typeface="Times New Roman" panose="02020603050405020304" pitchFamily="18" charset="0"/>
                <a:cs typeface="Times New Roman" panose="02020603050405020304" pitchFamily="18" charset="0"/>
              </a:rPr>
              <a:t>:</a:t>
            </a:r>
            <a:endParaRPr lang="tr-TR" sz="2000" dirty="0">
              <a:solidFill>
                <a:schemeClr val="bg1"/>
              </a:solidFill>
              <a:latin typeface="Times New Roman" panose="02020603050405020304" pitchFamily="18" charset="0"/>
              <a:cs typeface="Times New Roman" panose="02020603050405020304" pitchFamily="18" charset="0"/>
            </a:endParaRPr>
          </a:p>
        </p:txBody>
      </p:sp>
      <p:grpSp>
        <p:nvGrpSpPr>
          <p:cNvPr id="10" name="Grup 9"/>
          <p:cNvGrpSpPr/>
          <p:nvPr/>
        </p:nvGrpSpPr>
        <p:grpSpPr>
          <a:xfrm>
            <a:off x="2503198" y="2555916"/>
            <a:ext cx="2325706" cy="1248423"/>
            <a:chOff x="1482722" y="2871090"/>
            <a:chExt cx="2325706" cy="1248423"/>
          </a:xfrm>
        </p:grpSpPr>
        <p:sp>
          <p:nvSpPr>
            <p:cNvPr id="2" name="Oval Belirtme Çizgisi 1"/>
            <p:cNvSpPr/>
            <p:nvPr/>
          </p:nvSpPr>
          <p:spPr>
            <a:xfrm>
              <a:off x="1482722" y="2871090"/>
              <a:ext cx="2325706" cy="1248423"/>
            </a:xfrm>
            <a:prstGeom prst="wedgeEllipseCallout">
              <a:avLst>
                <a:gd name="adj1" fmla="val 61641"/>
                <a:gd name="adj2" fmla="val -691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6" name="Metin kutusu 5"/>
            <p:cNvSpPr txBox="1"/>
            <p:nvPr/>
          </p:nvSpPr>
          <p:spPr>
            <a:xfrm>
              <a:off x="1568920" y="3141358"/>
              <a:ext cx="2153309" cy="707886"/>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Ağ </a:t>
              </a:r>
              <a:r>
                <a:rPr lang="tr-TR" sz="2000" dirty="0">
                  <a:solidFill>
                    <a:schemeClr val="bg1"/>
                  </a:solidFill>
                  <a:latin typeface="Times New Roman" panose="02020603050405020304" pitchFamily="18" charset="0"/>
                  <a:cs typeface="Times New Roman" panose="02020603050405020304" pitchFamily="18" charset="0"/>
                </a:rPr>
                <a:t>İşletmenliği ve Siber </a:t>
              </a:r>
              <a:r>
                <a:rPr lang="tr-TR" sz="2000" dirty="0" smtClean="0">
                  <a:solidFill>
                    <a:schemeClr val="bg1"/>
                  </a:solidFill>
                  <a:latin typeface="Times New Roman" panose="02020603050405020304" pitchFamily="18" charset="0"/>
                  <a:cs typeface="Times New Roman" panose="02020603050405020304" pitchFamily="18" charset="0"/>
                </a:rPr>
                <a:t>Güvenlik</a:t>
              </a:r>
              <a:endParaRPr lang="tr-TR" dirty="0">
                <a:solidFill>
                  <a:schemeClr val="bg1"/>
                </a:solidFill>
                <a:latin typeface="Times New Roman" panose="02020603050405020304" pitchFamily="18" charset="0"/>
                <a:cs typeface="Times New Roman" panose="02020603050405020304" pitchFamily="18" charset="0"/>
              </a:endParaRPr>
            </a:p>
          </p:txBody>
        </p:sp>
      </p:grpSp>
      <p:grpSp>
        <p:nvGrpSpPr>
          <p:cNvPr id="9" name="Grup 8"/>
          <p:cNvGrpSpPr/>
          <p:nvPr/>
        </p:nvGrpSpPr>
        <p:grpSpPr>
          <a:xfrm>
            <a:off x="7332102" y="2631331"/>
            <a:ext cx="2356700" cy="1097595"/>
            <a:chOff x="6909849" y="3094611"/>
            <a:chExt cx="2356700" cy="1097595"/>
          </a:xfrm>
        </p:grpSpPr>
        <p:sp>
          <p:nvSpPr>
            <p:cNvPr id="8" name="Oval Belirtme Çizgisi 7"/>
            <p:cNvSpPr/>
            <p:nvPr/>
          </p:nvSpPr>
          <p:spPr>
            <a:xfrm>
              <a:off x="6909849" y="3094611"/>
              <a:ext cx="2356700" cy="1097595"/>
            </a:xfrm>
            <a:prstGeom prst="wedgeEllipseCallout">
              <a:avLst>
                <a:gd name="adj1" fmla="val -54166"/>
                <a:gd name="adj2" fmla="val -685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7" name="Metin kutusu 6"/>
            <p:cNvSpPr txBox="1"/>
            <p:nvPr/>
          </p:nvSpPr>
          <p:spPr>
            <a:xfrm>
              <a:off x="7041823" y="3392572"/>
              <a:ext cx="2177591" cy="400110"/>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Yazılım Geliştirme</a:t>
              </a:r>
              <a:endParaRPr lang="tr-TR" dirty="0">
                <a:solidFill>
                  <a:schemeClr val="bg1"/>
                </a:solidFill>
                <a:latin typeface="Times New Roman" panose="02020603050405020304" pitchFamily="18" charset="0"/>
                <a:cs typeface="Times New Roman" panose="02020603050405020304" pitchFamily="18" charset="0"/>
              </a:endParaRPr>
            </a:p>
          </p:txBody>
        </p:sp>
      </p:gr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92" y="3129347"/>
            <a:ext cx="3869768" cy="3332207"/>
          </a:xfrm>
          <a:prstGeom prst="rect">
            <a:avLst/>
          </a:prstGeom>
        </p:spPr>
      </p:pic>
      <p:grpSp>
        <p:nvGrpSpPr>
          <p:cNvPr id="13" name="Grup 12"/>
          <p:cNvGrpSpPr/>
          <p:nvPr/>
        </p:nvGrpSpPr>
        <p:grpSpPr>
          <a:xfrm>
            <a:off x="784191" y="4178303"/>
            <a:ext cx="2529917" cy="1939694"/>
            <a:chOff x="784191" y="4178303"/>
            <a:chExt cx="2529917" cy="1939694"/>
          </a:xfrm>
        </p:grpSpPr>
        <p:sp>
          <p:nvSpPr>
            <p:cNvPr id="12" name="Oval 11"/>
            <p:cNvSpPr/>
            <p:nvPr/>
          </p:nvSpPr>
          <p:spPr>
            <a:xfrm>
              <a:off x="784191" y="4178303"/>
              <a:ext cx="2529917" cy="1939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3" name="Metin kutusu 2"/>
            <p:cNvSpPr txBox="1"/>
            <p:nvPr/>
          </p:nvSpPr>
          <p:spPr>
            <a:xfrm>
              <a:off x="840754" y="4471227"/>
              <a:ext cx="2311334" cy="1323439"/>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Okulumuzda </a:t>
              </a:r>
              <a:r>
                <a:rPr lang="tr-TR" sz="2000" b="1" dirty="0" smtClean="0">
                  <a:solidFill>
                    <a:srgbClr val="FF0000"/>
                  </a:solidFill>
                  <a:latin typeface="Times New Roman" panose="02020603050405020304" pitchFamily="18" charset="0"/>
                  <a:cs typeface="Times New Roman" panose="02020603050405020304" pitchFamily="18" charset="0"/>
                </a:rPr>
                <a:t>Yazılım Geliştirme </a:t>
              </a:r>
              <a:r>
                <a:rPr lang="tr-TR" sz="2000" dirty="0" smtClean="0">
                  <a:solidFill>
                    <a:schemeClr val="bg1"/>
                  </a:solidFill>
                  <a:latin typeface="Times New Roman" panose="02020603050405020304" pitchFamily="18" charset="0"/>
                  <a:cs typeface="Times New Roman" panose="02020603050405020304" pitchFamily="18" charset="0"/>
                </a:rPr>
                <a:t>dalı uygulanmaktadır.</a:t>
              </a:r>
              <a:endParaRPr lang="tr-TR" sz="2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80180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2" name="Metin kutusu 1"/>
          <p:cNvSpPr txBox="1"/>
          <p:nvPr/>
        </p:nvSpPr>
        <p:spPr>
          <a:xfrm>
            <a:off x="696904" y="1505486"/>
            <a:ext cx="3410464" cy="4062651"/>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Mobilya ve İç Mekân Tasarım Alanı, işlevsel değerleri ile mekânların kullanışlılığını sağlayan, estetik değeriyle, yaşadığımız ve çalıştığımız mekânların sıcak, sevimli ve renkli bir ortam haline gelmesini amaçlar. Bu alanda sanatı ve tekniği birleştiren ürünler ortaya çıkmaktadır. Türkiye'de bu sektör hızla gelişmekte ve büyümektedir.</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662" y="1505486"/>
            <a:ext cx="5965722" cy="397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87654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6606" y="1515761"/>
            <a:ext cx="3664054" cy="3785652"/>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Ülkemiz ve İlimizde büyük ve kurumsal işletmelerin yanında küçük ve orta ölçekli işletmeler giderek şirketleşmekte ve bu alanda ciddi miktarda elemana ihtiyaç duyulmaktadır. Bu alanın sağladığı istihdam olanakları, mevcut ve potansiyel olarak sahip olduğu katma değer yaratma gücüyle, ülkemizin ve İlimizin önemli faaliyet sektörlerinden birisidir.</a:t>
            </a:r>
            <a:endParaRPr lang="tr-TR" sz="1600"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716" y="1389816"/>
            <a:ext cx="7055709" cy="4703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582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77795" y="1070918"/>
            <a:ext cx="3410464" cy="5324535"/>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Mobilya ve İç Mekân Tasarım Alanı olarak, öğrencilerimizi iş başında sürekli eğiterek, teknolojik bilgi ve donanımlar ile yetiştiriyoruz. Öğrencilerimiz bilgisayarda yaptıkları tasarımları, atölye dersinde uygulayarak üretim yapıyor. Bu üretimleri karşılığında okurken bile çalışmaları karşılığında para kazanıyor. Mezun olduklarında da İlimizde bulunan fabrika ve işyerlerinde rahatlıkla iş bulabilmekte ve isterlerse az bir sermaye ile kendi işyerlerini açabilmektedirler.</a:t>
            </a:r>
            <a:endParaRPr lang="tr-TR" sz="1600"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056" y="1260389"/>
            <a:ext cx="6795717" cy="4530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901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94271" y="1606377"/>
            <a:ext cx="3410464" cy="2862322"/>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Meslek liselerinin Mobilya üretim teknolojisi bölümlerinden mezun olanlar ÖSYM Başkanlığınca yapılan Öğrenci Seçme Sınavına girmeleri ve yeterli puanı almaları koşulu ile 4 yıllık lisans eğitimi veren programlara girebilirler</a:t>
            </a:r>
            <a:r>
              <a:rPr lang="tr-TR" sz="2000" dirty="0" smtClean="0">
                <a:solidFill>
                  <a:schemeClr val="bg1"/>
                </a:solidFill>
                <a:latin typeface="Times New Roman" panose="02020603050405020304" pitchFamily="18" charset="0"/>
                <a:cs typeface="Times New Roman" panose="02020603050405020304" pitchFamily="18" charset="0"/>
              </a:rPr>
              <a:t>.</a:t>
            </a:r>
            <a:endParaRPr lang="tr-TR" sz="2000"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869" y="1373994"/>
            <a:ext cx="6968705" cy="4645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5500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60174" y="1861750"/>
            <a:ext cx="3410464" cy="2246769"/>
          </a:xfrm>
          <a:prstGeom prst="rect">
            <a:avLst/>
          </a:prstGeom>
          <a:noFill/>
        </p:spPr>
        <p:txBody>
          <a:bodyPr wrap="square" rtlCol="0">
            <a:spAutoFit/>
          </a:bodyPr>
          <a:lstStyle/>
          <a:p>
            <a:r>
              <a:rPr lang="tr-TR" sz="2000" dirty="0">
                <a:solidFill>
                  <a:schemeClr val="bg1"/>
                </a:solidFill>
                <a:latin typeface="Times New Roman" panose="02020603050405020304" pitchFamily="18" charset="0"/>
                <a:cs typeface="Times New Roman" panose="02020603050405020304" pitchFamily="18" charset="0"/>
              </a:rPr>
              <a:t>Özel sektörde çalışanların ücreti bilgi, yetenek, çalışma kapasitesi ve sektörün ücret düzeyleri göz önüne alınarak değişkenlik gösterir. Tecrübe, ücret belirlenirken önem kazanmaktadır.</a:t>
            </a:r>
            <a:endParaRPr lang="tr-TR" sz="1600" dirty="0">
              <a:solidFill>
                <a:schemeClr val="bg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259" y="1324581"/>
            <a:ext cx="7065839" cy="4710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473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 13"/>
          <p:cNvGrpSpPr/>
          <p:nvPr/>
        </p:nvGrpSpPr>
        <p:grpSpPr>
          <a:xfrm>
            <a:off x="329113" y="1690916"/>
            <a:ext cx="2314283" cy="1257975"/>
            <a:chOff x="-1" y="1758648"/>
            <a:chExt cx="2411753" cy="1215995"/>
          </a:xfrm>
        </p:grpSpPr>
        <p:sp>
          <p:nvSpPr>
            <p:cNvPr id="13" name="Oval 12"/>
            <p:cNvSpPr/>
            <p:nvPr/>
          </p:nvSpPr>
          <p:spPr>
            <a:xfrm>
              <a:off x="-1" y="1758648"/>
              <a:ext cx="2411753" cy="121599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 name="Metin kutusu 1"/>
            <p:cNvSpPr txBox="1"/>
            <p:nvPr/>
          </p:nvSpPr>
          <p:spPr>
            <a:xfrm>
              <a:off x="204769" y="1812072"/>
              <a:ext cx="2026703" cy="1015663"/>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Mesleki </a:t>
              </a:r>
              <a:r>
                <a:rPr lang="tr-TR" sz="2000" dirty="0">
                  <a:solidFill>
                    <a:schemeClr val="bg1"/>
                  </a:solidFill>
                  <a:latin typeface="Times New Roman" panose="02020603050405020304" pitchFamily="18" charset="0"/>
                  <a:cs typeface="Times New Roman" panose="02020603050405020304" pitchFamily="18" charset="0"/>
                </a:rPr>
                <a:t>eğitim almış kimseler olmaları gerekir.</a:t>
              </a:r>
            </a:p>
          </p:txBody>
        </p:sp>
      </p:gr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877" y="1921129"/>
            <a:ext cx="5872999" cy="3915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Metin kutusu 4"/>
          <p:cNvSpPr txBox="1"/>
          <p:nvPr/>
        </p:nvSpPr>
        <p:spPr>
          <a:xfrm>
            <a:off x="1815934" y="1182393"/>
            <a:ext cx="8560133" cy="400110"/>
          </a:xfrm>
          <a:prstGeom prst="rect">
            <a:avLst/>
          </a:prstGeom>
          <a:noFill/>
        </p:spPr>
        <p:txBody>
          <a:bodyPr wrap="square" rtlCol="0">
            <a:spAutoFit/>
          </a:bodyPr>
          <a:lstStyle/>
          <a:p>
            <a:r>
              <a:rPr lang="tr-TR" sz="2000" b="1" dirty="0">
                <a:solidFill>
                  <a:srgbClr val="FF0000"/>
                </a:solidFill>
                <a:latin typeface="Times New Roman" panose="02020603050405020304" pitchFamily="18" charset="0"/>
                <a:cs typeface="Times New Roman" panose="02020603050405020304" pitchFamily="18" charset="0"/>
              </a:rPr>
              <a:t>MOBİLYACILIK MESLEK ELEMANLARINDA ARANAN </a:t>
            </a:r>
            <a:r>
              <a:rPr lang="tr-TR" sz="2000" b="1" dirty="0" smtClean="0">
                <a:solidFill>
                  <a:srgbClr val="FF0000"/>
                </a:solidFill>
                <a:latin typeface="Times New Roman" panose="02020603050405020304" pitchFamily="18" charset="0"/>
                <a:cs typeface="Times New Roman" panose="02020603050405020304" pitchFamily="18" charset="0"/>
              </a:rPr>
              <a:t>ÖZELLİKLER</a:t>
            </a:r>
          </a:p>
        </p:txBody>
      </p:sp>
      <p:grpSp>
        <p:nvGrpSpPr>
          <p:cNvPr id="18" name="Grup 17"/>
          <p:cNvGrpSpPr/>
          <p:nvPr/>
        </p:nvGrpSpPr>
        <p:grpSpPr>
          <a:xfrm>
            <a:off x="70199" y="4099050"/>
            <a:ext cx="2755834" cy="2211557"/>
            <a:chOff x="70199" y="3995353"/>
            <a:chExt cx="2755834" cy="2211557"/>
          </a:xfrm>
        </p:grpSpPr>
        <p:sp>
          <p:nvSpPr>
            <p:cNvPr id="17" name="Oval 16"/>
            <p:cNvSpPr/>
            <p:nvPr/>
          </p:nvSpPr>
          <p:spPr>
            <a:xfrm>
              <a:off x="70199" y="3995353"/>
              <a:ext cx="2755834" cy="22115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6" name="Metin kutusu 5"/>
            <p:cNvSpPr txBox="1"/>
            <p:nvPr/>
          </p:nvSpPr>
          <p:spPr>
            <a:xfrm>
              <a:off x="364212" y="4213838"/>
              <a:ext cx="2167808" cy="1938992"/>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Görme </a:t>
              </a:r>
              <a:r>
                <a:rPr lang="tr-TR" sz="2000" dirty="0">
                  <a:solidFill>
                    <a:schemeClr val="bg1"/>
                  </a:solidFill>
                  <a:latin typeface="Times New Roman" panose="02020603050405020304" pitchFamily="18" charset="0"/>
                  <a:cs typeface="Times New Roman" panose="02020603050405020304" pitchFamily="18" charset="0"/>
                </a:rPr>
                <a:t>ve işitme duyu organları işlevlerini tam olarak yerine getirir </a:t>
              </a:r>
              <a:r>
                <a:rPr lang="tr-TR" sz="2000" dirty="0" smtClean="0">
                  <a:solidFill>
                    <a:schemeClr val="bg1"/>
                  </a:solidFill>
                  <a:latin typeface="Times New Roman" panose="02020603050405020304" pitchFamily="18" charset="0"/>
                  <a:cs typeface="Times New Roman" panose="02020603050405020304" pitchFamily="18" charset="0"/>
                </a:rPr>
                <a:t>durumda olmak</a:t>
              </a:r>
              <a:endParaRPr lang="tr-TR" sz="2000" dirty="0">
                <a:solidFill>
                  <a:schemeClr val="bg1"/>
                </a:solidFill>
                <a:latin typeface="Times New Roman" panose="02020603050405020304" pitchFamily="18" charset="0"/>
                <a:cs typeface="Times New Roman" panose="02020603050405020304" pitchFamily="18" charset="0"/>
              </a:endParaRPr>
            </a:p>
          </p:txBody>
        </p:sp>
      </p:grpSp>
      <p:grpSp>
        <p:nvGrpSpPr>
          <p:cNvPr id="22" name="Grup 21"/>
          <p:cNvGrpSpPr/>
          <p:nvPr/>
        </p:nvGrpSpPr>
        <p:grpSpPr>
          <a:xfrm>
            <a:off x="9019676" y="5183334"/>
            <a:ext cx="3005790" cy="1250439"/>
            <a:chOff x="8989426" y="5020852"/>
            <a:chExt cx="3005790" cy="1250439"/>
          </a:xfrm>
        </p:grpSpPr>
        <p:sp>
          <p:nvSpPr>
            <p:cNvPr id="21" name="Oval 20"/>
            <p:cNvSpPr/>
            <p:nvPr/>
          </p:nvSpPr>
          <p:spPr>
            <a:xfrm>
              <a:off x="8989426" y="5020852"/>
              <a:ext cx="3005790" cy="125043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7" name="Metin kutusu 6"/>
            <p:cNvSpPr txBox="1"/>
            <p:nvPr/>
          </p:nvSpPr>
          <p:spPr>
            <a:xfrm>
              <a:off x="9593755" y="5138239"/>
              <a:ext cx="1894439" cy="1015663"/>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Göz </a:t>
              </a:r>
              <a:r>
                <a:rPr lang="tr-TR" sz="2000" dirty="0">
                  <a:solidFill>
                    <a:schemeClr val="bg1"/>
                  </a:solidFill>
                  <a:latin typeface="Times New Roman" panose="02020603050405020304" pitchFamily="18" charset="0"/>
                  <a:cs typeface="Times New Roman" panose="02020603050405020304" pitchFamily="18" charset="0"/>
                </a:rPr>
                <a:t>ve ellerini eş güdümlü </a:t>
              </a:r>
              <a:r>
                <a:rPr lang="tr-TR" sz="2000" dirty="0" smtClean="0">
                  <a:solidFill>
                    <a:schemeClr val="bg1"/>
                  </a:solidFill>
                  <a:latin typeface="Times New Roman" panose="02020603050405020304" pitchFamily="18" charset="0"/>
                  <a:cs typeface="Times New Roman" panose="02020603050405020304" pitchFamily="18" charset="0"/>
                </a:rPr>
                <a:t>kullanabilmek</a:t>
              </a:r>
              <a:endParaRPr lang="tr-TR" sz="2000" dirty="0">
                <a:solidFill>
                  <a:schemeClr val="bg1"/>
                </a:solidFill>
                <a:latin typeface="Times New Roman" panose="02020603050405020304" pitchFamily="18" charset="0"/>
                <a:cs typeface="Times New Roman" panose="02020603050405020304" pitchFamily="18" charset="0"/>
              </a:endParaRPr>
            </a:p>
          </p:txBody>
        </p:sp>
      </p:grpSp>
      <p:grpSp>
        <p:nvGrpSpPr>
          <p:cNvPr id="23" name="Grup 22"/>
          <p:cNvGrpSpPr/>
          <p:nvPr/>
        </p:nvGrpSpPr>
        <p:grpSpPr>
          <a:xfrm>
            <a:off x="8768876" y="3414915"/>
            <a:ext cx="3274994" cy="1544000"/>
            <a:chOff x="8768876" y="3414915"/>
            <a:chExt cx="3274994" cy="1544000"/>
          </a:xfrm>
        </p:grpSpPr>
        <p:sp>
          <p:nvSpPr>
            <p:cNvPr id="20" name="Oval 19"/>
            <p:cNvSpPr/>
            <p:nvPr/>
          </p:nvSpPr>
          <p:spPr>
            <a:xfrm>
              <a:off x="8768876" y="3414915"/>
              <a:ext cx="3274994" cy="1544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8" name="Metin kutusu 7"/>
            <p:cNvSpPr txBox="1"/>
            <p:nvPr/>
          </p:nvSpPr>
          <p:spPr>
            <a:xfrm>
              <a:off x="9019676" y="3467199"/>
              <a:ext cx="2773393" cy="1323439"/>
            </a:xfrm>
            <a:prstGeom prst="rect">
              <a:avLst/>
            </a:prstGeom>
            <a:noFill/>
          </p:spPr>
          <p:txBody>
            <a:bodyPr wrap="square" rtlCol="0">
              <a:spAutoFit/>
            </a:bodyPr>
            <a:lstStyle/>
            <a:p>
              <a:pPr algn="ctr"/>
              <a:r>
                <a:rPr lang="tr-TR" sz="2000" dirty="0" smtClean="0">
                  <a:solidFill>
                    <a:schemeClr val="bg1"/>
                  </a:solidFill>
                  <a:latin typeface="Times New Roman" panose="02020603050405020304" pitchFamily="18" charset="0"/>
                  <a:cs typeface="Times New Roman" panose="02020603050405020304" pitchFamily="18" charset="0"/>
                </a:rPr>
                <a:t>Uzun </a:t>
              </a:r>
              <a:r>
                <a:rPr lang="tr-TR" sz="2000" dirty="0">
                  <a:solidFill>
                    <a:schemeClr val="bg1"/>
                  </a:solidFill>
                  <a:latin typeface="Times New Roman" panose="02020603050405020304" pitchFamily="18" charset="0"/>
                  <a:cs typeface="Times New Roman" panose="02020603050405020304" pitchFamily="18" charset="0"/>
                </a:rPr>
                <a:t>süre ayakta duracak ve fiziksel güç sarf edecek kadar bedence </a:t>
              </a:r>
              <a:r>
                <a:rPr lang="tr-TR" sz="2000" dirty="0" smtClean="0">
                  <a:solidFill>
                    <a:schemeClr val="bg1"/>
                  </a:solidFill>
                  <a:latin typeface="Times New Roman" panose="02020603050405020304" pitchFamily="18" charset="0"/>
                  <a:cs typeface="Times New Roman" panose="02020603050405020304" pitchFamily="18" charset="0"/>
                </a:rPr>
                <a:t>sağlam</a:t>
              </a:r>
              <a:r>
                <a:rPr lang="tr-TR" sz="2000" dirty="0">
                  <a:solidFill>
                    <a:schemeClr val="bg1"/>
                  </a:solidFill>
                  <a:latin typeface="Times New Roman" panose="02020603050405020304" pitchFamily="18" charset="0"/>
                  <a:cs typeface="Times New Roman" panose="02020603050405020304" pitchFamily="18" charset="0"/>
                </a:rPr>
                <a:t> </a:t>
              </a:r>
              <a:r>
                <a:rPr lang="tr-TR" sz="2000" dirty="0" smtClean="0">
                  <a:solidFill>
                    <a:schemeClr val="bg1"/>
                  </a:solidFill>
                  <a:latin typeface="Times New Roman" panose="02020603050405020304" pitchFamily="18" charset="0"/>
                  <a:cs typeface="Times New Roman" panose="02020603050405020304" pitchFamily="18" charset="0"/>
                </a:rPr>
                <a:t>olmak</a:t>
              </a:r>
              <a:endParaRPr lang="tr-TR" sz="2000" dirty="0">
                <a:solidFill>
                  <a:schemeClr val="bg1"/>
                </a:solidFill>
                <a:latin typeface="Times New Roman" panose="02020603050405020304" pitchFamily="18" charset="0"/>
                <a:cs typeface="Times New Roman" panose="02020603050405020304" pitchFamily="18" charset="0"/>
              </a:endParaRPr>
            </a:p>
          </p:txBody>
        </p:sp>
      </p:grpSp>
      <p:grpSp>
        <p:nvGrpSpPr>
          <p:cNvPr id="16" name="Grup 15"/>
          <p:cNvGrpSpPr/>
          <p:nvPr/>
        </p:nvGrpSpPr>
        <p:grpSpPr>
          <a:xfrm>
            <a:off x="443699" y="3057304"/>
            <a:ext cx="2026703" cy="926879"/>
            <a:chOff x="218478" y="3035520"/>
            <a:chExt cx="2026703" cy="926879"/>
          </a:xfrm>
        </p:grpSpPr>
        <p:sp>
          <p:nvSpPr>
            <p:cNvPr id="15" name="Oval 14"/>
            <p:cNvSpPr/>
            <p:nvPr/>
          </p:nvSpPr>
          <p:spPr>
            <a:xfrm>
              <a:off x="218478" y="3035520"/>
              <a:ext cx="2026703" cy="92687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10" name="Metin kutusu 9"/>
            <p:cNvSpPr txBox="1"/>
            <p:nvPr/>
          </p:nvSpPr>
          <p:spPr>
            <a:xfrm>
              <a:off x="271183" y="3119241"/>
              <a:ext cx="1892133" cy="707886"/>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Ruhsal olarak sağlıklı </a:t>
              </a:r>
              <a:r>
                <a:rPr lang="tr-TR" sz="2000" dirty="0" smtClean="0">
                  <a:solidFill>
                    <a:schemeClr val="bg1"/>
                  </a:solidFill>
                  <a:latin typeface="Times New Roman" panose="02020603050405020304" pitchFamily="18" charset="0"/>
                  <a:cs typeface="Times New Roman" panose="02020603050405020304" pitchFamily="18" charset="0"/>
                </a:rPr>
                <a:t>olmak</a:t>
              </a:r>
              <a:endParaRPr lang="tr-TR" sz="2000" dirty="0">
                <a:solidFill>
                  <a:schemeClr val="bg1"/>
                </a:solidFill>
                <a:latin typeface="Times New Roman" panose="02020603050405020304" pitchFamily="18" charset="0"/>
                <a:cs typeface="Times New Roman" panose="02020603050405020304" pitchFamily="18" charset="0"/>
              </a:endParaRPr>
            </a:p>
          </p:txBody>
        </p:sp>
      </p:grpSp>
      <p:grpSp>
        <p:nvGrpSpPr>
          <p:cNvPr id="24" name="Grup 23"/>
          <p:cNvGrpSpPr/>
          <p:nvPr/>
        </p:nvGrpSpPr>
        <p:grpSpPr>
          <a:xfrm>
            <a:off x="8903477" y="1898921"/>
            <a:ext cx="3005790" cy="1250439"/>
            <a:chOff x="8954681" y="1868802"/>
            <a:chExt cx="3005790" cy="1250439"/>
          </a:xfrm>
        </p:grpSpPr>
        <p:sp>
          <p:nvSpPr>
            <p:cNvPr id="19" name="Oval 18"/>
            <p:cNvSpPr/>
            <p:nvPr/>
          </p:nvSpPr>
          <p:spPr>
            <a:xfrm>
              <a:off x="8954681" y="1868802"/>
              <a:ext cx="3005790" cy="125043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11" name="Metin kutusu 10"/>
            <p:cNvSpPr txBox="1"/>
            <p:nvPr/>
          </p:nvSpPr>
          <p:spPr>
            <a:xfrm>
              <a:off x="9135874" y="2029537"/>
              <a:ext cx="2773393" cy="1015663"/>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Tasarlayabilen ve estetik düşünebilen, dikkatli ve </a:t>
              </a:r>
              <a:r>
                <a:rPr lang="tr-TR" sz="2000" dirty="0" smtClean="0">
                  <a:solidFill>
                    <a:schemeClr val="bg1"/>
                  </a:solidFill>
                  <a:latin typeface="Times New Roman" panose="02020603050405020304" pitchFamily="18" charset="0"/>
                  <a:cs typeface="Times New Roman" panose="02020603050405020304" pitchFamily="18" charset="0"/>
                </a:rPr>
                <a:t>titiz olmak</a:t>
              </a:r>
              <a:endParaRPr lang="tr-TR" sz="2000" dirty="0">
                <a:solidFill>
                  <a:schemeClr val="bg1"/>
                </a:solidFill>
                <a:latin typeface="Times New Roman" panose="02020603050405020304" pitchFamily="18" charset="0"/>
                <a:cs typeface="Times New Roman" panose="02020603050405020304" pitchFamily="18" charset="0"/>
              </a:endParaRPr>
            </a:p>
          </p:txBody>
        </p:sp>
      </p:grpSp>
      <p:sp>
        <p:nvSpPr>
          <p:cNvPr id="25" name="Unvan 1"/>
          <p:cNvSpPr txBox="1">
            <a:spLocks/>
          </p:cNvSpPr>
          <p:nvPr/>
        </p:nvSpPr>
        <p:spPr>
          <a:xfrm>
            <a:off x="1797698" y="304800"/>
            <a:ext cx="8596604"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MOBİLYA VE İÇ MEKAN TASARIMI ALANI</a:t>
            </a: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898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873656" y="6191129"/>
            <a:ext cx="6909849" cy="523220"/>
          </a:xfrm>
          <a:prstGeom prst="rect">
            <a:avLst/>
          </a:prstGeom>
          <a:noFill/>
        </p:spPr>
        <p:txBody>
          <a:bodyPr wrap="square" rtlCol="0">
            <a:spAutoFit/>
          </a:bodyPr>
          <a:lstStyle/>
          <a:p>
            <a:r>
              <a:rPr lang="tr-TR" sz="2800" b="1" dirty="0" smtClean="0">
                <a:solidFill>
                  <a:srgbClr val="FFFF00"/>
                </a:solidFill>
                <a:latin typeface="Times New Roman" panose="02020603050405020304" pitchFamily="18" charset="0"/>
                <a:cs typeface="Times New Roman" panose="02020603050405020304" pitchFamily="18" charset="0"/>
              </a:rPr>
              <a:t>DİNLEDİĞİNİZ İÇİN TEŞEKKÜRLER </a:t>
            </a:r>
            <a:r>
              <a:rPr lang="tr-TR" sz="2800" b="1"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endParaRPr lang="tr-TR" sz="2800" b="1" dirty="0">
              <a:solidFill>
                <a:srgbClr val="FFFF00"/>
              </a:solidFill>
              <a:latin typeface="Times New Roman" panose="02020603050405020304" pitchFamily="18" charset="0"/>
              <a:cs typeface="Times New Roman" panose="02020603050405020304" pitchFamily="18" charset="0"/>
            </a:endParaRPr>
          </a:p>
        </p:txBody>
      </p:sp>
      <p:grpSp>
        <p:nvGrpSpPr>
          <p:cNvPr id="14" name="Grup 13"/>
          <p:cNvGrpSpPr/>
          <p:nvPr/>
        </p:nvGrpSpPr>
        <p:grpSpPr>
          <a:xfrm>
            <a:off x="463992" y="278431"/>
            <a:ext cx="3750194" cy="2499953"/>
            <a:chOff x="463992" y="278431"/>
            <a:chExt cx="3750194" cy="2499953"/>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950" y="601013"/>
              <a:ext cx="3096963" cy="217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Metin kutusu 7"/>
            <p:cNvSpPr txBox="1"/>
            <p:nvPr/>
          </p:nvSpPr>
          <p:spPr>
            <a:xfrm>
              <a:off x="463992" y="278431"/>
              <a:ext cx="3750194" cy="369332"/>
            </a:xfrm>
            <a:prstGeom prst="rect">
              <a:avLst/>
            </a:prstGeom>
            <a:noFill/>
          </p:spPr>
          <p:txBody>
            <a:bodyPr wrap="none" rtlCol="0">
              <a:spAutoFit/>
            </a:bodyPr>
            <a:lstStyle/>
            <a:p>
              <a:r>
                <a:rPr lang="tr-TR" b="1" dirty="0" smtClean="0">
                  <a:solidFill>
                    <a:schemeClr val="bg1"/>
                  </a:solidFill>
                  <a:latin typeface="Times New Roman" panose="02020603050405020304" pitchFamily="18" charset="0"/>
                  <a:cs typeface="Times New Roman" panose="02020603050405020304" pitchFamily="18" charset="0"/>
                </a:rPr>
                <a:t>KİMYA TEKNOLOJİLERİ ALANI</a:t>
              </a:r>
              <a:endParaRPr lang="tr-TR" b="1" dirty="0">
                <a:solidFill>
                  <a:schemeClr val="bg1"/>
                </a:solidFill>
                <a:latin typeface="Times New Roman" panose="02020603050405020304" pitchFamily="18" charset="0"/>
                <a:cs typeface="Times New Roman" panose="02020603050405020304" pitchFamily="18" charset="0"/>
              </a:endParaRPr>
            </a:p>
          </p:txBody>
        </p:sp>
      </p:grpSp>
      <p:grpSp>
        <p:nvGrpSpPr>
          <p:cNvPr id="17" name="Grup 16"/>
          <p:cNvGrpSpPr/>
          <p:nvPr/>
        </p:nvGrpSpPr>
        <p:grpSpPr>
          <a:xfrm>
            <a:off x="7894260" y="278431"/>
            <a:ext cx="3886705" cy="2645305"/>
            <a:chOff x="7894260" y="278431"/>
            <a:chExt cx="3886705" cy="2645305"/>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532" y="601013"/>
              <a:ext cx="3096964" cy="2322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etin kutusu 8"/>
            <p:cNvSpPr txBox="1"/>
            <p:nvPr/>
          </p:nvSpPr>
          <p:spPr>
            <a:xfrm>
              <a:off x="7894260" y="278431"/>
              <a:ext cx="3886705" cy="369332"/>
            </a:xfrm>
            <a:prstGeom prst="rect">
              <a:avLst/>
            </a:prstGeom>
            <a:noFill/>
          </p:spPr>
          <p:txBody>
            <a:bodyPr wrap="none" rtlCol="0">
              <a:spAutoFit/>
            </a:bodyPr>
            <a:lstStyle/>
            <a:p>
              <a:r>
                <a:rPr lang="tr-TR" b="1" dirty="0" smtClean="0">
                  <a:solidFill>
                    <a:schemeClr val="bg1"/>
                  </a:solidFill>
                  <a:latin typeface="Times New Roman" panose="02020603050405020304" pitchFamily="18" charset="0"/>
                  <a:cs typeface="Times New Roman" panose="02020603050405020304" pitchFamily="18" charset="0"/>
                </a:rPr>
                <a:t>BİLİŞİM TEKNOLOJİLERİ ALANI</a:t>
              </a:r>
              <a:endParaRPr lang="tr-TR" b="1" dirty="0">
                <a:solidFill>
                  <a:schemeClr val="bg1"/>
                </a:solidFill>
                <a:latin typeface="Times New Roman" panose="02020603050405020304" pitchFamily="18" charset="0"/>
                <a:cs typeface="Times New Roman" panose="02020603050405020304" pitchFamily="18" charset="0"/>
              </a:endParaRPr>
            </a:p>
          </p:txBody>
        </p:sp>
      </p:grpSp>
      <p:grpSp>
        <p:nvGrpSpPr>
          <p:cNvPr id="15" name="Grup 14"/>
          <p:cNvGrpSpPr/>
          <p:nvPr/>
        </p:nvGrpSpPr>
        <p:grpSpPr>
          <a:xfrm>
            <a:off x="4306764" y="1418033"/>
            <a:ext cx="3363552" cy="2888699"/>
            <a:chOff x="4289600" y="823057"/>
            <a:chExt cx="3363552" cy="2888699"/>
          </a:xfrm>
        </p:grpSpPr>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600" y="1469388"/>
              <a:ext cx="3363552" cy="224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4340227" y="823057"/>
              <a:ext cx="3248149" cy="646331"/>
            </a:xfrm>
            <a:prstGeom prst="rect">
              <a:avLst/>
            </a:prstGeom>
            <a:noFill/>
          </p:spPr>
          <p:txBody>
            <a:bodyPr wrap="square" rtlCol="0">
              <a:spAutoFit/>
            </a:bodyPr>
            <a:lstStyle/>
            <a:p>
              <a:pPr algn="ctr"/>
              <a:r>
                <a:rPr lang="tr-TR" b="1" dirty="0" smtClean="0">
                  <a:solidFill>
                    <a:schemeClr val="bg1"/>
                  </a:solidFill>
                  <a:latin typeface="Times New Roman" panose="02020603050405020304" pitchFamily="18" charset="0"/>
                  <a:cs typeface="Times New Roman" panose="02020603050405020304" pitchFamily="18" charset="0"/>
                </a:rPr>
                <a:t>ELEKTRİK-ELEKTRONİK</a:t>
              </a:r>
            </a:p>
            <a:p>
              <a:pPr algn="ctr"/>
              <a:r>
                <a:rPr lang="tr-TR" b="1" dirty="0" smtClean="0">
                  <a:solidFill>
                    <a:schemeClr val="bg1"/>
                  </a:solidFill>
                  <a:latin typeface="Times New Roman" panose="02020603050405020304" pitchFamily="18" charset="0"/>
                  <a:cs typeface="Times New Roman" panose="02020603050405020304" pitchFamily="18" charset="0"/>
                </a:rPr>
                <a:t>TEKNOLOJİLERİ ALANI</a:t>
              </a:r>
              <a:endParaRPr lang="tr-TR" b="1" dirty="0">
                <a:solidFill>
                  <a:schemeClr val="bg1"/>
                </a:solidFill>
                <a:latin typeface="Times New Roman" panose="02020603050405020304" pitchFamily="18" charset="0"/>
                <a:cs typeface="Times New Roman" panose="02020603050405020304" pitchFamily="18" charset="0"/>
              </a:endParaRPr>
            </a:p>
          </p:txBody>
        </p:sp>
      </p:grpSp>
      <p:grpSp>
        <p:nvGrpSpPr>
          <p:cNvPr id="21" name="Grup 20"/>
          <p:cNvGrpSpPr/>
          <p:nvPr/>
        </p:nvGrpSpPr>
        <p:grpSpPr>
          <a:xfrm>
            <a:off x="7947671" y="3292011"/>
            <a:ext cx="3779881" cy="2899118"/>
            <a:chOff x="7947671" y="3292011"/>
            <a:chExt cx="3779881" cy="2899118"/>
          </a:xfrm>
        </p:grpSpPr>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266" y="3292011"/>
              <a:ext cx="3021230" cy="253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etin kutusu 10"/>
            <p:cNvSpPr txBox="1"/>
            <p:nvPr/>
          </p:nvSpPr>
          <p:spPr>
            <a:xfrm>
              <a:off x="7947671" y="5821797"/>
              <a:ext cx="3779881" cy="369332"/>
            </a:xfrm>
            <a:prstGeom prst="rect">
              <a:avLst/>
            </a:prstGeom>
            <a:noFill/>
          </p:spPr>
          <p:txBody>
            <a:bodyPr wrap="none" rtlCol="0">
              <a:spAutoFit/>
            </a:bodyPr>
            <a:lstStyle/>
            <a:p>
              <a:r>
                <a:rPr lang="tr-TR" b="1" dirty="0" smtClean="0">
                  <a:solidFill>
                    <a:schemeClr val="bg1"/>
                  </a:solidFill>
                  <a:latin typeface="Times New Roman" panose="02020603050405020304" pitchFamily="18" charset="0"/>
                  <a:cs typeface="Times New Roman" panose="02020603050405020304" pitchFamily="18" charset="0"/>
                </a:rPr>
                <a:t>METAL TEKNOLOJİLERİ ALANI</a:t>
              </a:r>
              <a:endParaRPr lang="tr-TR" b="1" dirty="0">
                <a:solidFill>
                  <a:schemeClr val="bg1"/>
                </a:solidFill>
                <a:latin typeface="Times New Roman" panose="02020603050405020304" pitchFamily="18" charset="0"/>
                <a:cs typeface="Times New Roman" panose="02020603050405020304" pitchFamily="18" charset="0"/>
              </a:endParaRPr>
            </a:p>
          </p:txBody>
        </p:sp>
      </p:grpSp>
      <p:grpSp>
        <p:nvGrpSpPr>
          <p:cNvPr id="19" name="Grup 18"/>
          <p:cNvGrpSpPr/>
          <p:nvPr/>
        </p:nvGrpSpPr>
        <p:grpSpPr>
          <a:xfrm>
            <a:off x="166263" y="3292011"/>
            <a:ext cx="4162934" cy="2823702"/>
            <a:chOff x="156424" y="3241154"/>
            <a:chExt cx="4162934" cy="2823702"/>
          </a:xfrm>
        </p:grpSpPr>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09" y="3241154"/>
              <a:ext cx="3096963" cy="217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Metin kutusu 11"/>
            <p:cNvSpPr txBox="1"/>
            <p:nvPr/>
          </p:nvSpPr>
          <p:spPr>
            <a:xfrm>
              <a:off x="156424" y="5418525"/>
              <a:ext cx="4162934" cy="646331"/>
            </a:xfrm>
            <a:prstGeom prst="rect">
              <a:avLst/>
            </a:prstGeom>
            <a:noFill/>
          </p:spPr>
          <p:txBody>
            <a:bodyPr wrap="none" rtlCol="0">
              <a:spAutoFit/>
            </a:bodyPr>
            <a:lstStyle/>
            <a:p>
              <a:r>
                <a:rPr lang="tr-TR" b="1" dirty="0" smtClean="0">
                  <a:solidFill>
                    <a:schemeClr val="bg1"/>
                  </a:solidFill>
                  <a:latin typeface="Times New Roman" panose="02020603050405020304" pitchFamily="18" charset="0"/>
                  <a:cs typeface="Times New Roman" panose="02020603050405020304" pitchFamily="18" charset="0"/>
                </a:rPr>
                <a:t>MOBİLYA VE İÇ MEKAN TASARIMI </a:t>
              </a:r>
            </a:p>
            <a:p>
              <a:pPr algn="ctr"/>
              <a:r>
                <a:rPr lang="tr-TR" b="1" dirty="0" smtClean="0">
                  <a:solidFill>
                    <a:schemeClr val="bg1"/>
                  </a:solidFill>
                  <a:latin typeface="Times New Roman" panose="02020603050405020304" pitchFamily="18" charset="0"/>
                  <a:cs typeface="Times New Roman" panose="02020603050405020304" pitchFamily="18" charset="0"/>
                </a:rPr>
                <a:t>ALANI</a:t>
              </a:r>
              <a:endParaRPr lang="tr-TR"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3588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5410986" y="1655039"/>
            <a:ext cx="6212263" cy="1908215"/>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Meslek lisesinden sonra “Yükseköğretim Kurumları </a:t>
            </a:r>
            <a:r>
              <a:rPr lang="tr-TR" sz="2000" dirty="0" err="1">
                <a:solidFill>
                  <a:schemeClr val="bg1"/>
                </a:solidFill>
                <a:latin typeface="Times New Roman" panose="02020603050405020304" pitchFamily="18" charset="0"/>
                <a:cs typeface="Times New Roman" panose="02020603050405020304" pitchFamily="18" charset="0"/>
              </a:rPr>
              <a:t>Sınavı”nda</a:t>
            </a:r>
            <a:r>
              <a:rPr lang="tr-TR" sz="2000" dirty="0">
                <a:solidFill>
                  <a:schemeClr val="bg1"/>
                </a:solidFill>
                <a:latin typeface="Times New Roman" panose="02020603050405020304" pitchFamily="18" charset="0"/>
                <a:cs typeface="Times New Roman" panose="02020603050405020304" pitchFamily="18" charset="0"/>
              </a:rPr>
              <a:t> (YKS) başarılı olanlar, lisans programlarına ya da meslek yüksekokullarının ilgili bölümlerine devam edebilirler. Mezun olan öğrencilerin ek puanları ile yerleşebilecekleri ön lisans programları da </a:t>
            </a:r>
            <a:r>
              <a:rPr lang="tr-TR" sz="2000" dirty="0" smtClean="0">
                <a:solidFill>
                  <a:schemeClr val="bg1"/>
                </a:solidFill>
                <a:latin typeface="Times New Roman" panose="02020603050405020304" pitchFamily="18" charset="0"/>
                <a:cs typeface="Times New Roman" panose="02020603050405020304" pitchFamily="18" charset="0"/>
              </a:rPr>
              <a:t>mevcuttur.</a:t>
            </a:r>
            <a:endParaRPr lang="tr-TR" sz="2000" dirty="0">
              <a:solidFill>
                <a:schemeClr val="bg1"/>
              </a:solidFill>
              <a:latin typeface="Times New Roman" panose="02020603050405020304" pitchFamily="18" charset="0"/>
              <a:cs typeface="Times New Roman" panose="02020603050405020304" pitchFamily="18" charset="0"/>
            </a:endParaRPr>
          </a:p>
          <a:p>
            <a:pPr algn="ctr"/>
            <a:endParaRPr lang="tr-TR" dirty="0"/>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Eğitim ve Kariyer İmkanları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6" y="2084541"/>
            <a:ext cx="4789979" cy="2779690"/>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352" y="3750660"/>
            <a:ext cx="5649112" cy="2782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36" y="5141717"/>
            <a:ext cx="5156352" cy="1289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49110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853541" y="1540976"/>
            <a:ext cx="5085346" cy="1292662"/>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Kamu kuruluşları, bankalar ile özel sektöre ait iş yerleri, internet üzerinden ticaret (e – ticaret) yapan firmalarda çalışabilirler.</a:t>
            </a:r>
          </a:p>
          <a:p>
            <a:pPr algn="ctr"/>
            <a:endParaRPr lang="tr-TR" dirty="0"/>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Eğitim ve Kariyer İmkanları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sp>
        <p:nvSpPr>
          <p:cNvPr id="7" name="Metin kutusu 6"/>
          <p:cNvSpPr txBox="1"/>
          <p:nvPr/>
        </p:nvSpPr>
        <p:spPr>
          <a:xfrm>
            <a:off x="7587027" y="1540976"/>
            <a:ext cx="3639118" cy="1292662"/>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Yeni Çerçeve programıyla gelen derslerle </a:t>
            </a:r>
            <a:r>
              <a:rPr lang="tr-TR" sz="2000" b="1" dirty="0">
                <a:solidFill>
                  <a:schemeClr val="bg1"/>
                </a:solidFill>
                <a:latin typeface="Times New Roman" panose="02020603050405020304" pitchFamily="18" charset="0"/>
                <a:cs typeface="Times New Roman" panose="02020603050405020304" pitchFamily="18" charset="0"/>
              </a:rPr>
              <a:t>Mobil Uygulamalar</a:t>
            </a:r>
            <a:r>
              <a:rPr lang="tr-TR" sz="2000" dirty="0">
                <a:solidFill>
                  <a:schemeClr val="bg1"/>
                </a:solidFill>
                <a:latin typeface="Times New Roman" panose="02020603050405020304" pitchFamily="18" charset="0"/>
                <a:cs typeface="Times New Roman" panose="02020603050405020304" pitchFamily="18" charset="0"/>
              </a:rPr>
              <a:t> geliştirebilirler.</a:t>
            </a:r>
          </a:p>
          <a:p>
            <a:pPr algn="ctr"/>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45" y="2698353"/>
            <a:ext cx="3429000" cy="3648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39" y="2698353"/>
            <a:ext cx="6023950" cy="3764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56205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1880220" y="2172622"/>
            <a:ext cx="8431561" cy="984885"/>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Bilgisayar toplama ve satış işlemi yapan firmalarda, bünyesinde bilgisayar bulunduran iş yerlerinde, şirketlerde ve özel sektöre ait firmalarda </a:t>
            </a:r>
            <a:r>
              <a:rPr lang="tr-TR" sz="2000" dirty="0" smtClean="0">
                <a:solidFill>
                  <a:schemeClr val="bg1"/>
                </a:solidFill>
                <a:latin typeface="Times New Roman" panose="02020603050405020304" pitchFamily="18" charset="0"/>
                <a:cs typeface="Times New Roman" panose="02020603050405020304" pitchFamily="18" charset="0"/>
              </a:rPr>
              <a:t>çalışabilirler.</a:t>
            </a:r>
            <a:endParaRPr lang="tr-TR" sz="2000" dirty="0">
              <a:solidFill>
                <a:schemeClr val="bg1"/>
              </a:solidFill>
              <a:latin typeface="Times New Roman" panose="02020603050405020304" pitchFamily="18" charset="0"/>
              <a:cs typeface="Times New Roman" panose="02020603050405020304" pitchFamily="18" charset="0"/>
            </a:endParaRPr>
          </a:p>
          <a:p>
            <a:pPr algn="ctr"/>
            <a:endParaRPr lang="tr-TR" dirty="0"/>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Eğitim ve Kariyer İmkanları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grpSp>
        <p:nvGrpSpPr>
          <p:cNvPr id="7" name="Grup 6"/>
          <p:cNvGrpSpPr/>
          <p:nvPr/>
        </p:nvGrpSpPr>
        <p:grpSpPr>
          <a:xfrm>
            <a:off x="1066800" y="3554691"/>
            <a:ext cx="10058400" cy="2514600"/>
            <a:chOff x="1066800" y="3554691"/>
            <a:chExt cx="10058400" cy="251460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54691"/>
              <a:ext cx="10058400" cy="2514600"/>
            </a:xfrm>
            <a:prstGeom prst="rect">
              <a:avLst/>
            </a:prstGeom>
          </p:spPr>
        </p:pic>
        <p:sp>
          <p:nvSpPr>
            <p:cNvPr id="3" name="Dikdörtgen 2"/>
            <p:cNvSpPr/>
            <p:nvPr/>
          </p:nvSpPr>
          <p:spPr>
            <a:xfrm>
              <a:off x="1442301" y="4939645"/>
              <a:ext cx="2554664" cy="631596"/>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099416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5" name="Metin kutusu 4"/>
          <p:cNvSpPr txBox="1"/>
          <p:nvPr/>
        </p:nvSpPr>
        <p:spPr>
          <a:xfrm>
            <a:off x="164576" y="1780669"/>
            <a:ext cx="7428279" cy="1908215"/>
          </a:xfrm>
          <a:prstGeom prst="rect">
            <a:avLst/>
          </a:prstGeom>
          <a:noFill/>
        </p:spPr>
        <p:txBody>
          <a:bodyPr wrap="square" rtlCol="0">
            <a:spAutoFit/>
          </a:bodyPr>
          <a:lstStyle/>
          <a:p>
            <a:pPr algn="ctr"/>
            <a:r>
              <a:rPr lang="tr-TR" sz="2000" dirty="0">
                <a:solidFill>
                  <a:schemeClr val="bg1"/>
                </a:solidFill>
                <a:latin typeface="Times New Roman" panose="02020603050405020304" pitchFamily="18" charset="0"/>
                <a:cs typeface="Times New Roman" panose="02020603050405020304" pitchFamily="18" charset="0"/>
              </a:rPr>
              <a:t>Bilgisayar satış ve teknik destek firmaları, bankalar, sigorta şirketleri, ticari kuruluşlar, internet servis sağlayıcıları, internet yayıncılık şirketleri, radyo televizyon şirketleri, araştırma şirketleri, borsalar, ulaştırma, lojistik firmaları ve hizmet sektöründe yer alan kamu kuruluşlarında geniş iş imkânlarına </a:t>
            </a:r>
            <a:r>
              <a:rPr lang="tr-TR" sz="2000" dirty="0" smtClean="0">
                <a:solidFill>
                  <a:schemeClr val="bg1"/>
                </a:solidFill>
                <a:latin typeface="Times New Roman" panose="02020603050405020304" pitchFamily="18" charset="0"/>
                <a:cs typeface="Times New Roman" panose="02020603050405020304" pitchFamily="18" charset="0"/>
              </a:rPr>
              <a:t>sahiptir.</a:t>
            </a:r>
            <a:endParaRPr lang="tr-TR" sz="2000" dirty="0">
              <a:solidFill>
                <a:schemeClr val="bg1"/>
              </a:solidFill>
              <a:latin typeface="Times New Roman" panose="02020603050405020304" pitchFamily="18" charset="0"/>
              <a:cs typeface="Times New Roman" panose="02020603050405020304" pitchFamily="18" charset="0"/>
            </a:endParaRPr>
          </a:p>
          <a:p>
            <a:pPr algn="ctr"/>
            <a:endParaRPr lang="tr-TR" dirty="0"/>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Eğitim ve Kariyer İmkanları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32" y="3688884"/>
            <a:ext cx="5577526" cy="247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656" y="2326340"/>
            <a:ext cx="4504838" cy="334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77400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txBox="1">
            <a:spLocks/>
          </p:cNvSpPr>
          <p:nvPr/>
        </p:nvSpPr>
        <p:spPr>
          <a:xfrm>
            <a:off x="2941145" y="304800"/>
            <a:ext cx="6495086" cy="95558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smtClean="0">
                <a:solidFill>
                  <a:schemeClr val="bg1"/>
                </a:solidFill>
                <a:latin typeface="Times New Roman" panose="02020603050405020304" pitchFamily="18" charset="0"/>
                <a:cs typeface="Times New Roman" panose="02020603050405020304" pitchFamily="18" charset="0"/>
              </a:rPr>
              <a:t>BİLİŞİM </a:t>
            </a:r>
            <a:r>
              <a:rPr lang="tr-TR" dirty="0" err="1" smtClean="0">
                <a:solidFill>
                  <a:schemeClr val="bg1"/>
                </a:solidFill>
                <a:latin typeface="Times New Roman" panose="02020603050405020304" pitchFamily="18" charset="0"/>
                <a:cs typeface="Times New Roman" panose="02020603050405020304" pitchFamily="18" charset="0"/>
              </a:rPr>
              <a:t>TEKNOLOJİlerİ</a:t>
            </a:r>
            <a:r>
              <a:rPr lang="tr-TR" dirty="0" smtClean="0">
                <a:solidFill>
                  <a:schemeClr val="bg1"/>
                </a:solidFill>
                <a:latin typeface="Times New Roman" panose="02020603050405020304" pitchFamily="18" charset="0"/>
                <a:cs typeface="Times New Roman" panose="02020603050405020304" pitchFamily="18" charset="0"/>
              </a:rPr>
              <a:t> ALANI</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4265258" y="1128952"/>
            <a:ext cx="3661485" cy="677108"/>
          </a:xfrm>
          <a:prstGeom prst="rect">
            <a:avLst/>
          </a:prstGeom>
          <a:noFill/>
        </p:spPr>
        <p:txBody>
          <a:bodyPr wrap="square" rtlCol="0">
            <a:spAutoFit/>
          </a:bodyPr>
          <a:lstStyle/>
          <a:p>
            <a:pPr algn="ctr"/>
            <a:r>
              <a:rPr lang="tr-TR" sz="2000" b="1" u="sng" dirty="0" smtClean="0">
                <a:solidFill>
                  <a:srgbClr val="FF0000"/>
                </a:solidFill>
                <a:latin typeface="Times New Roman" panose="02020603050405020304" pitchFamily="18" charset="0"/>
                <a:cs typeface="Times New Roman" panose="02020603050405020304" pitchFamily="18" charset="0"/>
              </a:rPr>
              <a:t>Yüksek Öğretim Programları</a:t>
            </a:r>
            <a:endParaRPr lang="tr-TR" sz="2000" b="1" u="sng" dirty="0">
              <a:solidFill>
                <a:srgbClr val="FF0000"/>
              </a:solidFill>
              <a:latin typeface="Times New Roman" panose="02020603050405020304" pitchFamily="18" charset="0"/>
              <a:cs typeface="Times New Roman" panose="02020603050405020304" pitchFamily="18" charset="0"/>
            </a:endParaRPr>
          </a:p>
          <a:p>
            <a:pPr algn="ctr"/>
            <a:endParaRPr lang="tr-TR" dirty="0"/>
          </a:p>
        </p:txBody>
      </p:sp>
      <p:graphicFrame>
        <p:nvGraphicFramePr>
          <p:cNvPr id="7" name="İçerik Yer Tutucusu 3"/>
          <p:cNvGraphicFramePr>
            <a:graphicFrameLocks noGrp="1"/>
          </p:cNvGraphicFramePr>
          <p:nvPr>
            <p:ph idx="1"/>
            <p:extLst>
              <p:ext uri="{D42A27DB-BD31-4B8C-83A1-F6EECF244321}">
                <p14:modId xmlns:p14="http://schemas.microsoft.com/office/powerpoint/2010/main" val="974959739"/>
              </p:ext>
            </p:extLst>
          </p:nvPr>
        </p:nvGraphicFramePr>
        <p:xfrm>
          <a:off x="602990" y="2084543"/>
          <a:ext cx="10986021" cy="3844916"/>
        </p:xfrm>
        <a:graphic>
          <a:graphicData uri="http://schemas.openxmlformats.org/drawingml/2006/table">
            <a:tbl>
              <a:tblPr/>
              <a:tblGrid>
                <a:gridCol w="3662007"/>
                <a:gridCol w="3662007"/>
                <a:gridCol w="3662007"/>
              </a:tblGrid>
              <a:tr h="767105">
                <a:tc>
                  <a:txBody>
                    <a:bodyPr/>
                    <a:lstStyle/>
                    <a:p>
                      <a:pPr algn="ctr"/>
                      <a:r>
                        <a:rPr lang="tr-TR" sz="1800" dirty="0">
                          <a:solidFill>
                            <a:schemeClr val="bg1"/>
                          </a:solidFill>
                          <a:effectLst/>
                          <a:latin typeface="Baskerville"/>
                        </a:rPr>
                        <a:t>Bilişim Teknolojileri</a:t>
                      </a:r>
                    </a:p>
                  </a:txBody>
                  <a:tcPr marL="0" marR="0" marT="0" marB="0" anchor="ctr">
                    <a:lnL>
                      <a:noFill/>
                    </a:lnL>
                    <a:lnR>
                      <a:noFill/>
                    </a:lnR>
                    <a:lnT>
                      <a:noFill/>
                    </a:lnT>
                    <a:lnB>
                      <a:noFill/>
                    </a:lnB>
                    <a:solidFill>
                      <a:srgbClr val="5BC0DE"/>
                    </a:solidFill>
                  </a:tcPr>
                </a:tc>
                <a:tc>
                  <a:txBody>
                    <a:bodyPr/>
                    <a:lstStyle/>
                    <a:p>
                      <a:pPr algn="ctr"/>
                      <a:r>
                        <a:rPr lang="tr-TR" sz="1800" dirty="0">
                          <a:solidFill>
                            <a:schemeClr val="bg1"/>
                          </a:solidFill>
                          <a:effectLst/>
                          <a:latin typeface="Baskerville"/>
                        </a:rPr>
                        <a:t>Öğretim Programları</a:t>
                      </a:r>
                    </a:p>
                  </a:txBody>
                  <a:tcPr marL="0" marR="0" marT="0" marB="0" anchor="ctr">
                    <a:lnL>
                      <a:noFill/>
                    </a:lnL>
                    <a:lnR>
                      <a:noFill/>
                    </a:lnR>
                    <a:lnT>
                      <a:noFill/>
                    </a:lnT>
                    <a:lnB>
                      <a:noFill/>
                    </a:lnB>
                    <a:solidFill>
                      <a:srgbClr val="5BC0DE"/>
                    </a:solidFill>
                  </a:tcPr>
                </a:tc>
                <a:tc>
                  <a:txBody>
                    <a:bodyPr/>
                    <a:lstStyle/>
                    <a:p>
                      <a:pPr algn="ctr"/>
                      <a:r>
                        <a:rPr lang="tr-TR" sz="1800">
                          <a:solidFill>
                            <a:schemeClr val="bg1"/>
                          </a:solidFill>
                          <a:effectLst/>
                          <a:latin typeface="Baskerville"/>
                        </a:rPr>
                        <a:t>Öğretim süresi</a:t>
                      </a:r>
                    </a:p>
                  </a:txBody>
                  <a:tcPr marL="0" marR="0" marT="0" marB="0" anchor="ctr">
                    <a:lnL>
                      <a:noFill/>
                    </a:lnL>
                    <a:lnR>
                      <a:noFill/>
                    </a:lnR>
                    <a:lnT>
                      <a:noFill/>
                    </a:lnT>
                    <a:lnB>
                      <a:noFill/>
                    </a:lnB>
                    <a:solidFill>
                      <a:srgbClr val="5BC0DE"/>
                    </a:solidFill>
                  </a:tcPr>
                </a:tc>
              </a:tr>
              <a:tr h="559602">
                <a:tc rowSpan="7">
                  <a:txBody>
                    <a:bodyPr/>
                    <a:lstStyle/>
                    <a:p>
                      <a:r>
                        <a:rPr lang="tr-TR" sz="1800" dirty="0">
                          <a:solidFill>
                            <a:schemeClr val="bg1"/>
                          </a:solidFill>
                          <a:effectLst/>
                        </a:rPr>
                        <a:t>ÖNLİSANS</a:t>
                      </a:r>
                    </a:p>
                  </a:txBody>
                  <a:tcPr marL="0" marR="0" marT="0" marB="0" anchor="ctr">
                    <a:lnL>
                      <a:noFill/>
                    </a:lnL>
                    <a:lnR>
                      <a:noFill/>
                    </a:lnR>
                    <a:lnT>
                      <a:noFill/>
                    </a:lnT>
                    <a:lnB>
                      <a:noFill/>
                    </a:lnB>
                  </a:tcPr>
                </a:tc>
                <a:tc>
                  <a:txBody>
                    <a:bodyPr/>
                    <a:lstStyle/>
                    <a:p>
                      <a:r>
                        <a:rPr lang="tr-TR" sz="1800" dirty="0">
                          <a:solidFill>
                            <a:schemeClr val="bg1"/>
                          </a:solidFill>
                          <a:effectLst/>
                        </a:rPr>
                        <a:t>Basım ve Yayın Teknolojileri</a:t>
                      </a:r>
                    </a:p>
                  </a:txBody>
                  <a:tcPr marL="0" marR="0" marT="0" marB="0" anchor="ctr">
                    <a:lnL>
                      <a:noFill/>
                    </a:lnL>
                    <a:lnR>
                      <a:noFill/>
                    </a:lnR>
                    <a:lnT>
                      <a:noFill/>
                    </a:lnT>
                    <a:lnB>
                      <a:noFill/>
                    </a:lnB>
                  </a:tcPr>
                </a:tc>
                <a:tc>
                  <a:txBody>
                    <a:bodyPr/>
                    <a:lstStyle/>
                    <a:p>
                      <a:pPr algn="ctr"/>
                      <a:r>
                        <a:rPr lang="tr-TR" sz="1800">
                          <a:solidFill>
                            <a:schemeClr val="bg1"/>
                          </a:solidFill>
                          <a:effectLst/>
                        </a:rPr>
                        <a:t>2</a:t>
                      </a:r>
                    </a:p>
                  </a:txBody>
                  <a:tcPr marL="0" marR="0" marT="0" marB="0" anchor="ctr">
                    <a:lnL>
                      <a:noFill/>
                    </a:lnL>
                    <a:lnR>
                      <a:noFill/>
                    </a:lnR>
                    <a:lnT>
                      <a:noFill/>
                    </a:lnT>
                    <a:lnB>
                      <a:noFill/>
                    </a:lnB>
                  </a:tcPr>
                </a:tc>
              </a:tr>
              <a:tr h="279801">
                <a:tc vMerge="1">
                  <a:txBody>
                    <a:bodyPr/>
                    <a:lstStyle/>
                    <a:p>
                      <a:endParaRPr lang="tr-TR"/>
                    </a:p>
                  </a:txBody>
                  <a:tcPr/>
                </a:tc>
                <a:tc>
                  <a:txBody>
                    <a:bodyPr/>
                    <a:lstStyle/>
                    <a:p>
                      <a:r>
                        <a:rPr lang="tr-TR" sz="1800">
                          <a:solidFill>
                            <a:schemeClr val="bg1"/>
                          </a:solidFill>
                          <a:effectLst/>
                        </a:rPr>
                        <a:t>Bilgisayar Teknolojisi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r h="279801">
                <a:tc vMerge="1">
                  <a:txBody>
                    <a:bodyPr/>
                    <a:lstStyle/>
                    <a:p>
                      <a:endParaRPr lang="tr-TR"/>
                    </a:p>
                  </a:txBody>
                  <a:tcPr/>
                </a:tc>
                <a:tc>
                  <a:txBody>
                    <a:bodyPr/>
                    <a:lstStyle/>
                    <a:p>
                      <a:r>
                        <a:rPr lang="tr-TR" sz="1800" dirty="0">
                          <a:solidFill>
                            <a:schemeClr val="bg1"/>
                          </a:solidFill>
                          <a:effectLst/>
                        </a:rPr>
                        <a:t>Coğrafi Bilgi Sistemleri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r h="559602">
                <a:tc vMerge="1">
                  <a:txBody>
                    <a:bodyPr/>
                    <a:lstStyle/>
                    <a:p>
                      <a:endParaRPr lang="tr-TR"/>
                    </a:p>
                  </a:txBody>
                  <a:tcPr/>
                </a:tc>
                <a:tc>
                  <a:txBody>
                    <a:bodyPr/>
                    <a:lstStyle/>
                    <a:p>
                      <a:r>
                        <a:rPr lang="tr-TR" sz="1800" dirty="0">
                          <a:solidFill>
                            <a:schemeClr val="bg1"/>
                          </a:solidFill>
                          <a:effectLst/>
                        </a:rPr>
                        <a:t>İnternet ve Ağ Teknolojileri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r h="559602">
                <a:tc vMerge="1">
                  <a:txBody>
                    <a:bodyPr/>
                    <a:lstStyle/>
                    <a:p>
                      <a:endParaRPr lang="tr-TR"/>
                    </a:p>
                  </a:txBody>
                  <a:tcPr/>
                </a:tc>
                <a:tc>
                  <a:txBody>
                    <a:bodyPr/>
                    <a:lstStyle/>
                    <a:p>
                      <a:r>
                        <a:rPr lang="tr-TR" sz="1800">
                          <a:solidFill>
                            <a:schemeClr val="bg1"/>
                          </a:solidFill>
                          <a:effectLst/>
                        </a:rPr>
                        <a:t>Bilgi Güvenliği ve Teknolojisi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r h="279801">
                <a:tc vMerge="1">
                  <a:txBody>
                    <a:bodyPr/>
                    <a:lstStyle/>
                    <a:p>
                      <a:endParaRPr lang="tr-TR"/>
                    </a:p>
                  </a:txBody>
                  <a:tcPr/>
                </a:tc>
                <a:tc>
                  <a:txBody>
                    <a:bodyPr/>
                    <a:lstStyle/>
                    <a:p>
                      <a:r>
                        <a:rPr lang="tr-TR" sz="1800">
                          <a:solidFill>
                            <a:schemeClr val="bg1"/>
                          </a:solidFill>
                          <a:effectLst/>
                        </a:rPr>
                        <a:t>Mobil Teknolojileri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r h="559602">
                <a:tc vMerge="1">
                  <a:txBody>
                    <a:bodyPr/>
                    <a:lstStyle/>
                    <a:p>
                      <a:endParaRPr lang="tr-TR"/>
                    </a:p>
                  </a:txBody>
                  <a:tcPr/>
                </a:tc>
                <a:tc>
                  <a:txBody>
                    <a:bodyPr/>
                    <a:lstStyle/>
                    <a:p>
                      <a:r>
                        <a:rPr lang="tr-TR" sz="1800">
                          <a:solidFill>
                            <a:schemeClr val="bg1"/>
                          </a:solidFill>
                          <a:effectLst/>
                        </a:rPr>
                        <a:t>Sahne ve Gösteri Sanatları Teknolojisi</a:t>
                      </a:r>
                    </a:p>
                  </a:txBody>
                  <a:tcPr marL="0" marR="0" marT="0" marB="0" anchor="ctr">
                    <a:lnL>
                      <a:noFill/>
                    </a:lnL>
                    <a:lnR>
                      <a:noFill/>
                    </a:lnR>
                    <a:lnT>
                      <a:noFill/>
                    </a:lnT>
                    <a:lnB>
                      <a:noFill/>
                    </a:lnB>
                  </a:tcPr>
                </a:tc>
                <a:tc>
                  <a:txBody>
                    <a:bodyPr/>
                    <a:lstStyle/>
                    <a:p>
                      <a:pPr algn="ctr"/>
                      <a:r>
                        <a:rPr lang="tr-TR" sz="1800" dirty="0">
                          <a:solidFill>
                            <a:schemeClr val="bg1"/>
                          </a:solidFill>
                          <a:effectLst/>
                        </a:rPr>
                        <a:t>2</a:t>
                      </a:r>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2147874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Ion Boardroom</Template>
  <TotalTime>309</TotalTime>
  <Words>1541</Words>
  <Application>Microsoft Office PowerPoint</Application>
  <PresentationFormat>Geniş ekran</PresentationFormat>
  <Paragraphs>238</Paragraphs>
  <Slides>46</Slides>
  <Notes>0</Notes>
  <HiddenSlides>0</HiddenSlides>
  <MMClips>2</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46</vt:i4>
      </vt:variant>
    </vt:vector>
  </HeadingPairs>
  <TitlesOfParts>
    <vt:vector size="53" baseType="lpstr">
      <vt:lpstr>Arial</vt:lpstr>
      <vt:lpstr>Baskerville</vt:lpstr>
      <vt:lpstr>Century Gothic</vt:lpstr>
      <vt:lpstr>Times New Roman</vt:lpstr>
      <vt:lpstr>Wingdings</vt:lpstr>
      <vt:lpstr>Wingdings 3</vt:lpstr>
      <vt:lpstr>Dilim</vt:lpstr>
      <vt:lpstr>BOZOVA 75. YIL MESLEKİ VE TEKNİK ANADOLU LİSESİ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BOZOVA 75. YIL MESLEKİ VE TEKNİK ANADOLU LİSESİ</dc:title>
  <dc:creator>metal</dc:creator>
  <cp:lastModifiedBy>BilSef</cp:lastModifiedBy>
  <cp:revision>50</cp:revision>
  <dcterms:created xsi:type="dcterms:W3CDTF">2024-05-02T05:43:56Z</dcterms:created>
  <dcterms:modified xsi:type="dcterms:W3CDTF">2024-05-06T07:27:07Z</dcterms:modified>
</cp:coreProperties>
</file>